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55" r:id="rId3"/>
    <p:sldId id="357" r:id="rId4"/>
    <p:sldId id="352" r:id="rId5"/>
    <p:sldId id="260" r:id="rId6"/>
    <p:sldId id="358" r:id="rId7"/>
    <p:sldId id="363" r:id="rId8"/>
    <p:sldId id="359" r:id="rId9"/>
    <p:sldId id="334" r:id="rId10"/>
    <p:sldId id="339" r:id="rId11"/>
    <p:sldId id="341" r:id="rId12"/>
    <p:sldId id="366" r:id="rId13"/>
    <p:sldId id="428" r:id="rId14"/>
    <p:sldId id="430" r:id="rId15"/>
    <p:sldId id="432" r:id="rId16"/>
    <p:sldId id="301" r:id="rId17"/>
    <p:sldId id="277" r:id="rId18"/>
    <p:sldId id="266" r:id="rId19"/>
    <p:sldId id="433" r:id="rId20"/>
    <p:sldId id="274" r:id="rId21"/>
    <p:sldId id="279" r:id="rId22"/>
    <p:sldId id="424" r:id="rId23"/>
    <p:sldId id="425" r:id="rId24"/>
    <p:sldId id="291" r:id="rId25"/>
    <p:sldId id="293" r:id="rId26"/>
    <p:sldId id="289" r:id="rId27"/>
    <p:sldId id="290" r:id="rId28"/>
    <p:sldId id="297" r:id="rId29"/>
    <p:sldId id="434" r:id="rId30"/>
    <p:sldId id="412" r:id="rId31"/>
    <p:sldId id="413" r:id="rId32"/>
    <p:sldId id="414" r:id="rId33"/>
    <p:sldId id="410" r:id="rId34"/>
    <p:sldId id="415" r:id="rId35"/>
    <p:sldId id="480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B"/>
    <a:srgbClr val="FCC912"/>
    <a:srgbClr val="FEF2D9"/>
    <a:srgbClr val="ECECEC"/>
    <a:srgbClr val="FFF2D9"/>
    <a:srgbClr val="FEF2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6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8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ionadiwanosa\Documents\1.%20PROPER\2018\HIJAU\DRKPL\REKAP%20NILAI%20DRKPL%202018%20(Gabung)_SK_rev%20(Recovered)%20-%20Angg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AIO\My%20Documents\PROPER%20INDUK\PROPER%202009-2010\kandidat%20hijau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AIO\My%20Documents\PROPER%20INDUK\PROPER%202009-2010\kandidat%20hijau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AIO\My%20Documents\PROPER%20INDUK\PROPER%202009-2010\kandidat%20hijau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OPER_2020\Presentasi\20200316%20PROPER%20Pupuk\PROPER%202019%20Pupu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Sheet5!$F$1:$F$9</c:f>
              <c:strCache>
                <c:ptCount val="9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</c:strCache>
            </c:strRef>
          </c:cat>
          <c:val>
            <c:numRef>
              <c:f>Sheet5!$G$1:$G$9</c:f>
              <c:numCache>
                <c:formatCode>General</c:formatCode>
                <c:ptCount val="9"/>
                <c:pt idx="0">
                  <c:v>84</c:v>
                </c:pt>
                <c:pt idx="1">
                  <c:v>35</c:v>
                </c:pt>
                <c:pt idx="2">
                  <c:v>49</c:v>
                </c:pt>
                <c:pt idx="3">
                  <c:v>60</c:v>
                </c:pt>
                <c:pt idx="4">
                  <c:v>63</c:v>
                </c:pt>
                <c:pt idx="5">
                  <c:v>64</c:v>
                </c:pt>
                <c:pt idx="6">
                  <c:v>50</c:v>
                </c:pt>
                <c:pt idx="7">
                  <c:v>27</c:v>
                </c:pt>
                <c:pt idx="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99-40C3-855B-16EE3B390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0814336"/>
        <c:axId val="1610817440"/>
      </c:lineChart>
      <c:catAx>
        <c:axId val="161081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817440"/>
        <c:crosses val="autoZero"/>
        <c:auto val="1"/>
        <c:lblAlgn val="ctr"/>
        <c:lblOffset val="100"/>
        <c:noMultiLvlLbl val="0"/>
      </c:catAx>
      <c:valAx>
        <c:axId val="161081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8143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PT. Pupuk Kalimantan Timur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Kebijakan</c:v>
                </c:pt>
                <c:pt idx="1">
                  <c:v>Struktur&amp; Tg. Jawab</c:v>
                </c:pt>
                <c:pt idx="2">
                  <c:v>Perencanaan</c:v>
                </c:pt>
                <c:pt idx="3">
                  <c:v>Pelaporan</c:v>
                </c:pt>
                <c:pt idx="4">
                  <c:v>Implementasi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23</c:v>
                </c:pt>
                <c:pt idx="3">
                  <c:v>10</c:v>
                </c:pt>
                <c:pt idx="4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1-4EDA-83C1-F1DDC4AD5C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PT. Petrokimia Gresik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Kebijakan</c:v>
                </c:pt>
                <c:pt idx="1">
                  <c:v>Struktur&amp; Tg. Jawab</c:v>
                </c:pt>
                <c:pt idx="2">
                  <c:v>Perencanaan</c:v>
                </c:pt>
                <c:pt idx="3">
                  <c:v>Pelaporan</c:v>
                </c:pt>
                <c:pt idx="4">
                  <c:v>Implementasi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</c:v>
                </c:pt>
                <c:pt idx="1">
                  <c:v>4.5</c:v>
                </c:pt>
                <c:pt idx="2">
                  <c:v>20</c:v>
                </c:pt>
                <c:pt idx="3">
                  <c:v>1</c:v>
                </c:pt>
                <c:pt idx="4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1-4EDA-83C1-F1DDC4AD5C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PT. Pupuk Kujang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Kebijakan</c:v>
                </c:pt>
                <c:pt idx="1">
                  <c:v>Struktur&amp; Tg. Jawab</c:v>
                </c:pt>
                <c:pt idx="2">
                  <c:v>Perencanaan</c:v>
                </c:pt>
                <c:pt idx="3">
                  <c:v>Pelaporan</c:v>
                </c:pt>
                <c:pt idx="4">
                  <c:v>Implementasi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.0">
                  <c:v>2</c:v>
                </c:pt>
                <c:pt idx="1">
                  <c:v>5.25</c:v>
                </c:pt>
                <c:pt idx="2">
                  <c:v>23</c:v>
                </c:pt>
                <c:pt idx="3">
                  <c:v>11</c:v>
                </c:pt>
                <c:pt idx="4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1-4EDA-83C1-F1DDC4AD5C6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PT. Pupuk Sriwijaya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Kebijakan</c:v>
                </c:pt>
                <c:pt idx="1">
                  <c:v>Struktur&amp; Tg. Jawab</c:v>
                </c:pt>
                <c:pt idx="2">
                  <c:v>Perencanaan</c:v>
                </c:pt>
                <c:pt idx="3">
                  <c:v>Pelaporan</c:v>
                </c:pt>
                <c:pt idx="4">
                  <c:v>Implementasi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24</c:v>
                </c:pt>
                <c:pt idx="3">
                  <c:v>12</c:v>
                </c:pt>
                <c:pt idx="4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1-4EDA-83C1-F1DDC4AD5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611963248"/>
        <c:axId val="1611965568"/>
      </c:bar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Maksimum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tx2"/>
                </a:solidFill>
                <a:round/>
              </a:ln>
              <a:effectLst/>
            </c:spPr>
          </c:marker>
          <c:dLbls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Kebijakan</c:v>
                </c:pt>
                <c:pt idx="1">
                  <c:v>Struktur&amp; Tg. Jawab</c:v>
                </c:pt>
                <c:pt idx="2">
                  <c:v>Perencanaan</c:v>
                </c:pt>
                <c:pt idx="3">
                  <c:v>Pelaporan</c:v>
                </c:pt>
                <c:pt idx="4">
                  <c:v>Implementasi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28</c:v>
                </c:pt>
                <c:pt idx="3">
                  <c:v>17</c:v>
                </c:pt>
                <c:pt idx="4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81-4EDA-83C1-F1DDC4AD5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963248"/>
        <c:axId val="1611965568"/>
      </c:lineChart>
      <c:catAx>
        <c:axId val="161196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65568"/>
        <c:crosses val="autoZero"/>
        <c:auto val="1"/>
        <c:lblAlgn val="ctr"/>
        <c:lblOffset val="100"/>
        <c:noMultiLvlLbl val="0"/>
      </c:catAx>
      <c:valAx>
        <c:axId val="161196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9632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Sheet1!$O$4:$O$16</c:f>
              <c:numCache>
                <c:formatCode>General</c:formatCode>
                <c:ptCount val="13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335</c:v>
                </c:pt>
                <c:pt idx="10">
                  <c:v>335</c:v>
                </c:pt>
                <c:pt idx="11">
                  <c:v>410</c:v>
                </c:pt>
                <c:pt idx="12">
                  <c:v>410</c:v>
                </c:pt>
              </c:numCache>
            </c:numRef>
          </c:xVal>
          <c:yVal>
            <c:numRef>
              <c:f>Sheet1!$P$4:$P$16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29</c:v>
                </c:pt>
                <c:pt idx="4">
                  <c:v>28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D3C-494B-AE85-B453E1C90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1352464"/>
        <c:axId val="1611354672"/>
      </c:scatterChart>
      <c:valAx>
        <c:axId val="1611352464"/>
        <c:scaling>
          <c:orientation val="minMax"/>
          <c:max val="6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en-US"/>
          </a:p>
        </c:txPr>
        <c:crossAx val="1611354672"/>
        <c:crosses val="autoZero"/>
        <c:crossBetween val="midCat"/>
        <c:majorUnit val="50"/>
      </c:valAx>
      <c:valAx>
        <c:axId val="16113546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3524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Sheet1!$O$4:$O$16</c:f>
              <c:numCache>
                <c:formatCode>General</c:formatCode>
                <c:ptCount val="13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335</c:v>
                </c:pt>
                <c:pt idx="10">
                  <c:v>335</c:v>
                </c:pt>
                <c:pt idx="11">
                  <c:v>410</c:v>
                </c:pt>
                <c:pt idx="12">
                  <c:v>410</c:v>
                </c:pt>
              </c:numCache>
            </c:numRef>
          </c:xVal>
          <c:yVal>
            <c:numRef>
              <c:f>Sheet1!$P$4:$P$16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29</c:v>
                </c:pt>
                <c:pt idx="4">
                  <c:v>28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C79-4609-BBE4-294DDBF1B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1352464"/>
        <c:axId val="1611354672"/>
      </c:scatterChart>
      <c:valAx>
        <c:axId val="1611352464"/>
        <c:scaling>
          <c:orientation val="minMax"/>
          <c:max val="6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en-US"/>
          </a:p>
        </c:txPr>
        <c:crossAx val="1611354672"/>
        <c:crosses val="autoZero"/>
        <c:crossBetween val="midCat"/>
        <c:majorUnit val="50"/>
      </c:valAx>
      <c:valAx>
        <c:axId val="16113546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3524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Sheet1!$O$4:$O$16</c:f>
              <c:numCache>
                <c:formatCode>General</c:formatCode>
                <c:ptCount val="13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335</c:v>
                </c:pt>
                <c:pt idx="10">
                  <c:v>335</c:v>
                </c:pt>
                <c:pt idx="11">
                  <c:v>410</c:v>
                </c:pt>
                <c:pt idx="12">
                  <c:v>410</c:v>
                </c:pt>
              </c:numCache>
            </c:numRef>
          </c:xVal>
          <c:yVal>
            <c:numRef>
              <c:f>Sheet1!$P$4:$P$16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29</c:v>
                </c:pt>
                <c:pt idx="4">
                  <c:v>28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AFE-4A68-869E-C07043BA8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1352464"/>
        <c:axId val="1611354672"/>
      </c:scatterChart>
      <c:valAx>
        <c:axId val="1611352464"/>
        <c:scaling>
          <c:orientation val="minMax"/>
          <c:max val="6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en-US"/>
          </a:p>
        </c:txPr>
        <c:crossAx val="1611354672"/>
        <c:crosses val="autoZero"/>
        <c:crossBetween val="midCat"/>
        <c:majorUnit val="50"/>
      </c:valAx>
      <c:valAx>
        <c:axId val="16113546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3524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Batas Hijau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290.87</c:v>
                </c:pt>
                <c:pt idx="1">
                  <c:v>343.06</c:v>
                </c:pt>
                <c:pt idx="2">
                  <c:v>397.38</c:v>
                </c:pt>
                <c:pt idx="3">
                  <c:v>581.25</c:v>
                </c:pt>
                <c:pt idx="4">
                  <c:v>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7-4DC8-BB4D-07C5C801E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Batas Emas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482.62</c:v>
                </c:pt>
                <c:pt idx="1">
                  <c:v>515.47</c:v>
                </c:pt>
                <c:pt idx="2">
                  <c:v>550.5</c:v>
                </c:pt>
                <c:pt idx="3">
                  <c:v>610</c:v>
                </c:pt>
                <c:pt idx="4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A7-4DC8-BB4D-07C5C801E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1451984"/>
        <c:axId val="1611454976"/>
      </c:barChart>
      <c:catAx>
        <c:axId val="161145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454976"/>
        <c:crosses val="autoZero"/>
        <c:auto val="1"/>
        <c:lblAlgn val="ctr"/>
        <c:lblOffset val="100"/>
        <c:noMultiLvlLbl val="0"/>
      </c:catAx>
      <c:valAx>
        <c:axId val="16114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45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4D-43F9-A7EC-C8AF76BEFE6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4D-43F9-A7EC-C8AF76BEFE64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4D-43F9-A7EC-C8AF76BEFE6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4D-43F9-A7EC-C8AF76BEFE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'[PROPER 2019 Pupuk.xlsx]Tren peringkat'!$J$4:$M$4</c:f>
              <c:strCache>
                <c:ptCount val="4"/>
                <c:pt idx="0">
                  <c:v>EMAS</c:v>
                </c:pt>
                <c:pt idx="1">
                  <c:v>HIJAU</c:v>
                </c:pt>
                <c:pt idx="2">
                  <c:v>BIRU</c:v>
                </c:pt>
                <c:pt idx="3">
                  <c:v>MERAH</c:v>
                </c:pt>
              </c:strCache>
            </c:strRef>
          </c:cat>
          <c:val>
            <c:numRef>
              <c:f>'[PROPER 2019 Pupuk.xlsx]Tren peringkat'!$J$5:$M$5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4D-43F9-A7EC-C8AF76BEFE64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1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PT. Pupuk Kalimantan Timur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Perencanaan</c:v>
                </c:pt>
                <c:pt idx="2">
                  <c:v>Implementasi</c:v>
                </c:pt>
                <c:pt idx="3">
                  <c:v>Checking &amp; Corrective Action</c:v>
                </c:pt>
                <c:pt idx="4">
                  <c:v>Tinjauan Manager</c:v>
                </c:pt>
                <c:pt idx="5">
                  <c:v>Rentang Pengaruh</c:v>
                </c:pt>
                <c:pt idx="6">
                  <c:v>Sertifikasi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</c:v>
                </c:pt>
                <c:pt idx="1">
                  <c:v>16</c:v>
                </c:pt>
                <c:pt idx="2">
                  <c:v>33</c:v>
                </c:pt>
                <c:pt idx="3">
                  <c:v>19</c:v>
                </c:pt>
                <c:pt idx="4">
                  <c:v>4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B-4E00-8857-E111F26B7F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PT. Petrokimia Gresik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Perencanaan</c:v>
                </c:pt>
                <c:pt idx="2">
                  <c:v>Implementasi</c:v>
                </c:pt>
                <c:pt idx="3">
                  <c:v>Checking &amp; Corrective Action</c:v>
                </c:pt>
                <c:pt idx="4">
                  <c:v>Tinjauan Manager</c:v>
                </c:pt>
                <c:pt idx="5">
                  <c:v>Rentang Pengaruh</c:v>
                </c:pt>
                <c:pt idx="6">
                  <c:v>Sertifikasi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5</c:v>
                </c:pt>
                <c:pt idx="1">
                  <c:v>16</c:v>
                </c:pt>
                <c:pt idx="2">
                  <c:v>33</c:v>
                </c:pt>
                <c:pt idx="3">
                  <c:v>19</c:v>
                </c:pt>
                <c:pt idx="4">
                  <c:v>4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B-4E00-8857-E111F26B7F2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PT. Pupuk Kujang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Perencanaan</c:v>
                </c:pt>
                <c:pt idx="2">
                  <c:v>Implementasi</c:v>
                </c:pt>
                <c:pt idx="3">
                  <c:v>Checking &amp; Corrective Action</c:v>
                </c:pt>
                <c:pt idx="4">
                  <c:v>Tinjauan Manager</c:v>
                </c:pt>
                <c:pt idx="5">
                  <c:v>Rentang Pengaruh</c:v>
                </c:pt>
                <c:pt idx="6">
                  <c:v>Sertifikasi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5</c:v>
                </c:pt>
                <c:pt idx="1">
                  <c:v>16</c:v>
                </c:pt>
                <c:pt idx="2">
                  <c:v>33</c:v>
                </c:pt>
                <c:pt idx="3">
                  <c:v>19</c:v>
                </c:pt>
                <c:pt idx="4">
                  <c:v>4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5B-4E00-8857-E111F26B7F2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PT. Pupuk Sriwijaya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Perencanaan</c:v>
                </c:pt>
                <c:pt idx="2">
                  <c:v>Implementasi</c:v>
                </c:pt>
                <c:pt idx="3">
                  <c:v>Checking &amp; Corrective Action</c:v>
                </c:pt>
                <c:pt idx="4">
                  <c:v>Tinjauan Manager</c:v>
                </c:pt>
                <c:pt idx="5">
                  <c:v>Rentang Pengaruh</c:v>
                </c:pt>
                <c:pt idx="6">
                  <c:v>Sertifikasi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5</c:v>
                </c:pt>
                <c:pt idx="1">
                  <c:v>16</c:v>
                </c:pt>
                <c:pt idx="2">
                  <c:v>33</c:v>
                </c:pt>
                <c:pt idx="3">
                  <c:v>19</c:v>
                </c:pt>
                <c:pt idx="4">
                  <c:v>4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5B-4E00-8857-E111F26B7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587352832"/>
        <c:axId val="1586871248"/>
      </c:bar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Maksimum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rgbClr val="0070C0"/>
                </a:solidFill>
                <a:round/>
              </a:ln>
              <a:effectLst/>
            </c:spPr>
          </c:marker>
          <c:dLbls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Perencanaan</c:v>
                </c:pt>
                <c:pt idx="2">
                  <c:v>Implementasi</c:v>
                </c:pt>
                <c:pt idx="3">
                  <c:v>Checking &amp; Corrective Action</c:v>
                </c:pt>
                <c:pt idx="4">
                  <c:v>Tinjauan Manager</c:v>
                </c:pt>
                <c:pt idx="5">
                  <c:v>Rentang Pengaruh</c:v>
                </c:pt>
                <c:pt idx="6">
                  <c:v>Sertifikasi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5</c:v>
                </c:pt>
                <c:pt idx="1">
                  <c:v>16</c:v>
                </c:pt>
                <c:pt idx="2">
                  <c:v>33</c:v>
                </c:pt>
                <c:pt idx="3">
                  <c:v>19</c:v>
                </c:pt>
                <c:pt idx="4">
                  <c:v>4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5B-4E00-8857-E111F26B7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7352832"/>
        <c:axId val="1586871248"/>
      </c:lineChart>
      <c:catAx>
        <c:axId val="158735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871248"/>
        <c:crosses val="autoZero"/>
        <c:auto val="1"/>
        <c:lblAlgn val="ctr"/>
        <c:lblOffset val="100"/>
        <c:noMultiLvlLbl val="0"/>
      </c:catAx>
      <c:valAx>
        <c:axId val="158687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3528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PT. Pupuk Kalimantan Timur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Struktur $ Tanggung Jawab</c:v>
                </c:pt>
                <c:pt idx="2">
                  <c:v>Perencanaan</c:v>
                </c:pt>
                <c:pt idx="3">
                  <c:v>Pelatihan/ kompetensi</c:v>
                </c:pt>
                <c:pt idx="4">
                  <c:v>Pelaporan</c:v>
                </c:pt>
                <c:pt idx="5">
                  <c:v>Bencmark</c:v>
                </c:pt>
                <c:pt idx="6">
                  <c:v>Implementasi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</c:v>
                </c:pt>
                <c:pt idx="1">
                  <c:v>3.5</c:v>
                </c:pt>
                <c:pt idx="2">
                  <c:v>3</c:v>
                </c:pt>
                <c:pt idx="3">
                  <c:v>1</c:v>
                </c:pt>
                <c:pt idx="4">
                  <c:v>13</c:v>
                </c:pt>
                <c:pt idx="5">
                  <c:v>10.5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D-4BFD-AF1B-96416495FA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PT. Petrokimia Gresik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Struktur $ Tanggung Jawab</c:v>
                </c:pt>
                <c:pt idx="2">
                  <c:v>Perencanaan</c:v>
                </c:pt>
                <c:pt idx="3">
                  <c:v>Pelatihan/ kompetensi</c:v>
                </c:pt>
                <c:pt idx="4">
                  <c:v>Pelaporan</c:v>
                </c:pt>
                <c:pt idx="5">
                  <c:v>Bencmark</c:v>
                </c:pt>
                <c:pt idx="6">
                  <c:v>Implementasi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0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D-4BFD-AF1B-96416495FA8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PT. Pupuk Kujang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Struktur $ Tanggung Jawab</c:v>
                </c:pt>
                <c:pt idx="2">
                  <c:v>Perencanaan</c:v>
                </c:pt>
                <c:pt idx="3">
                  <c:v>Pelatihan/ kompetensi</c:v>
                </c:pt>
                <c:pt idx="4">
                  <c:v>Pelaporan</c:v>
                </c:pt>
                <c:pt idx="5">
                  <c:v>Bencmark</c:v>
                </c:pt>
                <c:pt idx="6">
                  <c:v>Implementasi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12</c:v>
                </c:pt>
                <c:pt idx="5">
                  <c:v>12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D-4BFD-AF1B-96416495FA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PT. Pupuk Sriwijaya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Struktur $ Tanggung Jawab</c:v>
                </c:pt>
                <c:pt idx="2">
                  <c:v>Perencanaan</c:v>
                </c:pt>
                <c:pt idx="3">
                  <c:v>Pelatihan/ kompetensi</c:v>
                </c:pt>
                <c:pt idx="4">
                  <c:v>Pelaporan</c:v>
                </c:pt>
                <c:pt idx="5">
                  <c:v>Bencmark</c:v>
                </c:pt>
                <c:pt idx="6">
                  <c:v>Implementasi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20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AD-4BFD-AF1B-96416495F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592674912"/>
        <c:axId val="1592677232"/>
      </c:bar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Maksimum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tx2"/>
                </a:solidFill>
                <a:round/>
              </a:ln>
              <a:effectLst/>
            </c:spPr>
          </c:marker>
          <c:dLbls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Kebijakan</c:v>
                </c:pt>
                <c:pt idx="1">
                  <c:v>Struktur $ Tanggung Jawab</c:v>
                </c:pt>
                <c:pt idx="2">
                  <c:v>Perencanaan</c:v>
                </c:pt>
                <c:pt idx="3">
                  <c:v>Pelatihan/ kompetensi</c:v>
                </c:pt>
                <c:pt idx="4">
                  <c:v>Pelaporan</c:v>
                </c:pt>
                <c:pt idx="5">
                  <c:v>Bencmark</c:v>
                </c:pt>
                <c:pt idx="6">
                  <c:v>Implementasi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13</c:v>
                </c:pt>
                <c:pt idx="5">
                  <c:v>20</c:v>
                </c:pt>
                <c:pt idx="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AD-4BFD-AF1B-96416495F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674912"/>
        <c:axId val="1592677232"/>
      </c:lineChart>
      <c:catAx>
        <c:axId val="159267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677232"/>
        <c:crosses val="autoZero"/>
        <c:auto val="1"/>
        <c:lblAlgn val="ctr"/>
        <c:lblOffset val="100"/>
        <c:noMultiLvlLbl val="0"/>
      </c:catAx>
      <c:valAx>
        <c:axId val="159267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6749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53422756285317E-2"/>
          <c:y val="3.0790068768542803E-2"/>
          <c:w val="0.93356939060105604"/>
          <c:h val="0.5924338605853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PT. Pupuk Kalimantan Timur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Kebijakan</c:v>
                </c:pt>
                <c:pt idx="1">
                  <c:v>Struktur &amp; Tg Jawab</c:v>
                </c:pt>
                <c:pt idx="2">
                  <c:v>Perencanaan</c:v>
                </c:pt>
                <c:pt idx="3">
                  <c:v>Inventarisasi</c:v>
                </c:pt>
                <c:pt idx="4">
                  <c:v>Pelatihan/kompetensi</c:v>
                </c:pt>
                <c:pt idx="5">
                  <c:v>Pelaporan</c:v>
                </c:pt>
                <c:pt idx="6">
                  <c:v>Benchmark</c:v>
                </c:pt>
                <c:pt idx="7">
                  <c:v>Implementasi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1.5</c:v>
                </c:pt>
                <c:pt idx="2">
                  <c:v>2.5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10.5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5-46B6-90D4-EE26C4DA15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PT. Petrokimia Gresik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Kebijakan</c:v>
                </c:pt>
                <c:pt idx="1">
                  <c:v>Struktur &amp; Tg Jawab</c:v>
                </c:pt>
                <c:pt idx="2">
                  <c:v>Perencanaan</c:v>
                </c:pt>
                <c:pt idx="3">
                  <c:v>Inventarisasi</c:v>
                </c:pt>
                <c:pt idx="4">
                  <c:v>Pelatihan/kompetensi</c:v>
                </c:pt>
                <c:pt idx="5">
                  <c:v>Pelaporan</c:v>
                </c:pt>
                <c:pt idx="6">
                  <c:v>Benchmark</c:v>
                </c:pt>
                <c:pt idx="7">
                  <c:v>Implementasi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</c:v>
                </c:pt>
                <c:pt idx="1">
                  <c:v>1.5</c:v>
                </c:pt>
                <c:pt idx="2">
                  <c:v>2.5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20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5-46B6-90D4-EE26C4DA150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PT. Pupuk Kujang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Kebijakan</c:v>
                </c:pt>
                <c:pt idx="1">
                  <c:v>Struktur &amp; Tg Jawab</c:v>
                </c:pt>
                <c:pt idx="2">
                  <c:v>Perencanaan</c:v>
                </c:pt>
                <c:pt idx="3">
                  <c:v>Inventarisasi</c:v>
                </c:pt>
                <c:pt idx="4">
                  <c:v>Pelatihan/kompetensi</c:v>
                </c:pt>
                <c:pt idx="5">
                  <c:v>Pelaporan</c:v>
                </c:pt>
                <c:pt idx="6">
                  <c:v>Benchmark</c:v>
                </c:pt>
                <c:pt idx="7">
                  <c:v>Implementasi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</c:v>
                </c:pt>
                <c:pt idx="1">
                  <c:v>1.5</c:v>
                </c:pt>
                <c:pt idx="2">
                  <c:v>1.5</c:v>
                </c:pt>
                <c:pt idx="3">
                  <c:v>8</c:v>
                </c:pt>
                <c:pt idx="4">
                  <c:v>1</c:v>
                </c:pt>
                <c:pt idx="5">
                  <c:v>9</c:v>
                </c:pt>
                <c:pt idx="6">
                  <c:v>10.5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5-46B6-90D4-EE26C4DA150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PT. Pupuk Sriwijaya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Kebijakan</c:v>
                </c:pt>
                <c:pt idx="1">
                  <c:v>Struktur &amp; Tg Jawab</c:v>
                </c:pt>
                <c:pt idx="2">
                  <c:v>Perencanaan</c:v>
                </c:pt>
                <c:pt idx="3">
                  <c:v>Inventarisasi</c:v>
                </c:pt>
                <c:pt idx="4">
                  <c:v>Pelatihan/kompetensi</c:v>
                </c:pt>
                <c:pt idx="5">
                  <c:v>Pelaporan</c:v>
                </c:pt>
                <c:pt idx="6">
                  <c:v>Benchmark</c:v>
                </c:pt>
                <c:pt idx="7">
                  <c:v>Implementasi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2</c:v>
                </c:pt>
                <c:pt idx="1">
                  <c:v>1.5</c:v>
                </c:pt>
                <c:pt idx="2">
                  <c:v>2.5</c:v>
                </c:pt>
                <c:pt idx="3">
                  <c:v>9</c:v>
                </c:pt>
                <c:pt idx="4">
                  <c:v>1</c:v>
                </c:pt>
                <c:pt idx="5">
                  <c:v>7</c:v>
                </c:pt>
                <c:pt idx="6">
                  <c:v>20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5-46B6-90D4-EE26C4DA1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610850672"/>
        <c:axId val="1610852992"/>
      </c:bar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Maksimum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tx2"/>
                </a:solidFill>
                <a:round/>
              </a:ln>
              <a:effectLst/>
            </c:spPr>
          </c:marker>
          <c:dLbls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Kebijakan</c:v>
                </c:pt>
                <c:pt idx="1">
                  <c:v>Struktur &amp; Tg Jawab</c:v>
                </c:pt>
                <c:pt idx="2">
                  <c:v>Perencanaan</c:v>
                </c:pt>
                <c:pt idx="3">
                  <c:v>Inventarisasi</c:v>
                </c:pt>
                <c:pt idx="4">
                  <c:v>Pelatihan/kompetensi</c:v>
                </c:pt>
                <c:pt idx="5">
                  <c:v>Pelaporan</c:v>
                </c:pt>
                <c:pt idx="6">
                  <c:v>Benchmark</c:v>
                </c:pt>
                <c:pt idx="7">
                  <c:v>Implementasi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2</c:v>
                </c:pt>
                <c:pt idx="1">
                  <c:v>1.5</c:v>
                </c:pt>
                <c:pt idx="2">
                  <c:v>2.5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20</c:v>
                </c:pt>
                <c:pt idx="7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25-46B6-90D4-EE26C4DA1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850672"/>
        <c:axId val="1610852992"/>
      </c:lineChart>
      <c:catAx>
        <c:axId val="161085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852992"/>
        <c:crosses val="autoZero"/>
        <c:auto val="1"/>
        <c:lblAlgn val="ctr"/>
        <c:lblOffset val="100"/>
        <c:noMultiLvlLbl val="0"/>
      </c:catAx>
      <c:valAx>
        <c:axId val="161085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850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25492633552642"/>
          <c:y val="0.83421398957146453"/>
          <c:w val="0.84854967411409199"/>
          <c:h val="0.15332397099452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F1A6A-3356-4219-9E58-DC74DDF06498}" type="doc">
      <dgm:prSet loTypeId="urn:microsoft.com/office/officeart/2005/8/layout/pyramid3" loCatId="pyramid" qsTypeId="urn:microsoft.com/office/officeart/2005/8/quickstyle/3d2" qsCatId="3D" csTypeId="urn:microsoft.com/office/officeart/2005/8/colors/colorful4" csCatId="colorful" phldr="1"/>
      <dgm:spPr/>
    </dgm:pt>
    <dgm:pt modelId="{97104256-37C7-4D47-8423-D5388464E9B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 dirty="0"/>
            <a:t>JANGKAUAN SPASIAL </a:t>
          </a:r>
          <a:r>
            <a:rPr lang="en-US" sz="1200" dirty="0" err="1"/>
            <a:t>Internasional</a:t>
          </a:r>
          <a:endParaRPr lang="en-ID" sz="1200" dirty="0"/>
        </a:p>
      </dgm:t>
    </dgm:pt>
    <dgm:pt modelId="{01BD5102-027A-45F6-B3A4-056B365EA42F}" type="parTrans" cxnId="{A17FC1D2-E5B0-4464-9520-77BED3C58CAB}">
      <dgm:prSet/>
      <dgm:spPr/>
      <dgm:t>
        <a:bodyPr/>
        <a:lstStyle/>
        <a:p>
          <a:endParaRPr lang="en-ID"/>
        </a:p>
      </dgm:t>
    </dgm:pt>
    <dgm:pt modelId="{17BABFC1-A1A5-4E57-900C-F018B9893A78}" type="sibTrans" cxnId="{A17FC1D2-E5B0-4464-9520-77BED3C58CAB}">
      <dgm:prSet/>
      <dgm:spPr/>
      <dgm:t>
        <a:bodyPr/>
        <a:lstStyle/>
        <a:p>
          <a:endParaRPr lang="en-ID"/>
        </a:p>
      </dgm:t>
    </dgm:pt>
    <dgm:pt modelId="{EBC2BD1B-2B45-4ED1-8A7D-933B293B1D49}">
      <dgm:prSet phldrT="[Text]" custT="1"/>
      <dgm:spPr/>
      <dgm:t>
        <a:bodyPr/>
        <a:lstStyle/>
        <a:p>
          <a:r>
            <a:rPr lang="en-ID" sz="1200" dirty="0" err="1"/>
            <a:t>Keterlibatan</a:t>
          </a:r>
          <a:r>
            <a:rPr lang="en-ID" sz="1200" dirty="0"/>
            <a:t> Perusahaan </a:t>
          </a:r>
          <a:r>
            <a:rPr lang="en-ID" sz="1200" dirty="0" err="1"/>
            <a:t>dalam</a:t>
          </a:r>
          <a:r>
            <a:rPr lang="en-ID" sz="1200" dirty="0"/>
            <a:t> </a:t>
          </a:r>
          <a:r>
            <a:rPr lang="en-ID" sz="1200" dirty="0" err="1"/>
            <a:t>Tahapan</a:t>
          </a:r>
          <a:r>
            <a:rPr lang="en-ID" sz="1200" dirty="0"/>
            <a:t> </a:t>
          </a:r>
          <a:r>
            <a:rPr lang="en-ID" sz="1200" dirty="0" err="1"/>
            <a:t>Penanganan</a:t>
          </a:r>
          <a:r>
            <a:rPr lang="en-ID" sz="1200" dirty="0"/>
            <a:t> dan </a:t>
          </a:r>
          <a:r>
            <a:rPr lang="en-ID" sz="1200" dirty="0" err="1"/>
            <a:t>Penanggulangan</a:t>
          </a:r>
          <a:r>
            <a:rPr lang="en-ID" sz="1200" dirty="0"/>
            <a:t> </a:t>
          </a:r>
          <a:r>
            <a:rPr lang="en-ID" sz="1200" dirty="0" err="1"/>
            <a:t>Bencana</a:t>
          </a:r>
          <a:endParaRPr lang="en-ID" sz="1200" dirty="0"/>
        </a:p>
      </dgm:t>
    </dgm:pt>
    <dgm:pt modelId="{123614B7-E431-463D-A104-EEF931C7C9EC}" type="parTrans" cxnId="{943DE871-D92A-4F9D-8A6B-C3B22F55D6A4}">
      <dgm:prSet/>
      <dgm:spPr/>
      <dgm:t>
        <a:bodyPr/>
        <a:lstStyle/>
        <a:p>
          <a:endParaRPr lang="en-ID"/>
        </a:p>
      </dgm:t>
    </dgm:pt>
    <dgm:pt modelId="{FC969932-222D-4450-A8A5-72B3A9B6301D}" type="sibTrans" cxnId="{943DE871-D92A-4F9D-8A6B-C3B22F55D6A4}">
      <dgm:prSet/>
      <dgm:spPr/>
      <dgm:t>
        <a:bodyPr/>
        <a:lstStyle/>
        <a:p>
          <a:endParaRPr lang="en-ID"/>
        </a:p>
      </dgm:t>
    </dgm:pt>
    <dgm:pt modelId="{C4F262B8-6088-4001-AA35-FA8A4D1907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D" sz="1400" b="1" dirty="0"/>
            <a:t>PERBAIKAN TERUS MENERUS – </a:t>
          </a:r>
          <a:r>
            <a:rPr lang="en-ID" sz="1200" b="0" dirty="0" err="1"/>
            <a:t>terapat</a:t>
          </a:r>
          <a:r>
            <a:rPr lang="en-ID" sz="1200" b="0" dirty="0"/>
            <a:t> </a:t>
          </a:r>
          <a:r>
            <a:rPr lang="en-ID" sz="1200" b="0" dirty="0" err="1"/>
            <a:t>evaluasi</a:t>
          </a:r>
          <a:r>
            <a:rPr lang="en-ID" sz="1200" b="0" dirty="0"/>
            <a:t> dan </a:t>
          </a:r>
          <a:r>
            <a:rPr lang="en-ID" sz="1200" b="0" dirty="0" err="1"/>
            <a:t>perbaikan</a:t>
          </a:r>
          <a:r>
            <a:rPr lang="en-ID" sz="1200" b="0" dirty="0"/>
            <a:t> </a:t>
          </a:r>
          <a:r>
            <a:rPr lang="en-ID" sz="1200" b="0" dirty="0" err="1"/>
            <a:t>terhadap</a:t>
          </a:r>
          <a:r>
            <a:rPr lang="en-ID" sz="1200" b="0" dirty="0"/>
            <a:t> program </a:t>
          </a:r>
          <a:r>
            <a:rPr lang="en-ID" sz="1200" b="0" dirty="0" err="1"/>
            <a:t>peberdayaan</a:t>
          </a:r>
          <a:r>
            <a:rPr lang="en-ID" sz="1200" b="0" dirty="0"/>
            <a:t> existing, program </a:t>
          </a:r>
          <a:r>
            <a:rPr lang="en-ID" sz="1200" b="0" dirty="0" err="1"/>
            <a:t>baru</a:t>
          </a:r>
          <a:r>
            <a:rPr lang="en-ID" sz="1200" b="0" dirty="0"/>
            <a:t> di </a:t>
          </a:r>
          <a:r>
            <a:rPr lang="en-ID" sz="1200" b="0" dirty="0" err="1"/>
            <a:t>daerah</a:t>
          </a:r>
          <a:r>
            <a:rPr lang="en-ID" sz="1200" b="0" dirty="0"/>
            <a:t> </a:t>
          </a:r>
          <a:r>
            <a:rPr lang="en-ID" sz="1200" b="0" dirty="0" err="1"/>
            <a:t>bencana</a:t>
          </a:r>
          <a:r>
            <a:rPr lang="en-ID" sz="1200" b="0" dirty="0"/>
            <a:t> </a:t>
          </a:r>
        </a:p>
      </dgm:t>
    </dgm:pt>
    <dgm:pt modelId="{19434E1E-84C5-4AD9-8AE9-A550AB362EC1}" type="parTrans" cxnId="{15179143-B452-499D-8EFB-21A03A5FDFF9}">
      <dgm:prSet/>
      <dgm:spPr/>
      <dgm:t>
        <a:bodyPr/>
        <a:lstStyle/>
        <a:p>
          <a:endParaRPr lang="en-ID"/>
        </a:p>
      </dgm:t>
    </dgm:pt>
    <dgm:pt modelId="{ABB6DCD6-6C37-478D-ADDF-AF22C75372A7}" type="sibTrans" cxnId="{15179143-B452-499D-8EFB-21A03A5FDFF9}">
      <dgm:prSet/>
      <dgm:spPr/>
      <dgm:t>
        <a:bodyPr/>
        <a:lstStyle/>
        <a:p>
          <a:endParaRPr lang="en-ID"/>
        </a:p>
      </dgm:t>
    </dgm:pt>
    <dgm:pt modelId="{F33E744D-DACF-4B59-9592-321A5B93791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 err="1"/>
            <a:t>Jangkauan</a:t>
          </a:r>
          <a:r>
            <a:rPr lang="en-US" sz="1200" dirty="0"/>
            <a:t> </a:t>
          </a:r>
          <a:r>
            <a:rPr lang="en-US" sz="1200" dirty="0" err="1"/>
            <a:t>Spasial</a:t>
          </a:r>
          <a:r>
            <a:rPr lang="en-US" sz="1200" dirty="0"/>
            <a:t> Nasional</a:t>
          </a:r>
          <a:endParaRPr lang="en-ID" sz="1200" dirty="0"/>
        </a:p>
      </dgm:t>
    </dgm:pt>
    <dgm:pt modelId="{95AEF7FE-E495-48D6-ADB4-46BAF4BD2A5D}" type="parTrans" cxnId="{5E21D5A1-3949-48A2-81F8-EE11D7945487}">
      <dgm:prSet/>
      <dgm:spPr/>
      <dgm:t>
        <a:bodyPr/>
        <a:lstStyle/>
        <a:p>
          <a:endParaRPr lang="en-ID"/>
        </a:p>
      </dgm:t>
    </dgm:pt>
    <dgm:pt modelId="{28667FC4-929D-49D0-92D8-064D1398D6D3}" type="sibTrans" cxnId="{5E21D5A1-3949-48A2-81F8-EE11D7945487}">
      <dgm:prSet/>
      <dgm:spPr/>
      <dgm:t>
        <a:bodyPr/>
        <a:lstStyle/>
        <a:p>
          <a:endParaRPr lang="en-ID"/>
        </a:p>
      </dgm:t>
    </dgm:pt>
    <dgm:pt modelId="{44320787-65E0-455A-AD48-CDA73E8A755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 err="1"/>
            <a:t>Jangkauan</a:t>
          </a:r>
          <a:r>
            <a:rPr lang="en-US" sz="1200" dirty="0"/>
            <a:t> </a:t>
          </a:r>
          <a:r>
            <a:rPr lang="en-US" sz="1200" dirty="0" err="1"/>
            <a:t>Spasial</a:t>
          </a:r>
          <a:r>
            <a:rPr lang="en-US" sz="1200" dirty="0"/>
            <a:t> </a:t>
          </a:r>
          <a:r>
            <a:rPr lang="en-US" sz="1200" dirty="0" err="1"/>
            <a:t>Provinsi</a:t>
          </a:r>
          <a:endParaRPr lang="en-ID" sz="1200" dirty="0"/>
        </a:p>
      </dgm:t>
    </dgm:pt>
    <dgm:pt modelId="{44A8BEED-583B-46D8-B65B-040F27B8AEEC}" type="parTrans" cxnId="{B5CF8EF3-952F-43E0-8E4F-D7ED44851614}">
      <dgm:prSet/>
      <dgm:spPr/>
      <dgm:t>
        <a:bodyPr/>
        <a:lstStyle/>
        <a:p>
          <a:endParaRPr lang="en-ID"/>
        </a:p>
      </dgm:t>
    </dgm:pt>
    <dgm:pt modelId="{CE3AE05B-A2F1-4E8F-B94A-2934776C2EA0}" type="sibTrans" cxnId="{B5CF8EF3-952F-43E0-8E4F-D7ED44851614}">
      <dgm:prSet/>
      <dgm:spPr/>
      <dgm:t>
        <a:bodyPr/>
        <a:lstStyle/>
        <a:p>
          <a:endParaRPr lang="en-ID"/>
        </a:p>
      </dgm:t>
    </dgm:pt>
    <dgm:pt modelId="{D13B8EA6-78E9-49A0-822B-66A3F951059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 err="1"/>
            <a:t>Jangkauan</a:t>
          </a:r>
          <a:r>
            <a:rPr lang="en-US" sz="1200" dirty="0"/>
            <a:t> </a:t>
          </a:r>
          <a:r>
            <a:rPr lang="en-US" sz="1200" dirty="0" err="1"/>
            <a:t>Spasial</a:t>
          </a:r>
          <a:r>
            <a:rPr lang="en-US" sz="1200" dirty="0"/>
            <a:t> </a:t>
          </a:r>
          <a:r>
            <a:rPr lang="en-US" sz="1200" dirty="0" err="1"/>
            <a:t>Kabupaten</a:t>
          </a:r>
          <a:endParaRPr lang="en-ID" sz="1200" dirty="0"/>
        </a:p>
      </dgm:t>
    </dgm:pt>
    <dgm:pt modelId="{0B12084F-6ED5-4BFD-A76C-9D434D31DA83}" type="parTrans" cxnId="{8C1CEBF8-E553-4305-9A3C-56B6CD7F8DEE}">
      <dgm:prSet/>
      <dgm:spPr/>
      <dgm:t>
        <a:bodyPr/>
        <a:lstStyle/>
        <a:p>
          <a:endParaRPr lang="en-ID"/>
        </a:p>
      </dgm:t>
    </dgm:pt>
    <dgm:pt modelId="{958D63B1-FF75-46A3-8907-220E24C8B59D}" type="sibTrans" cxnId="{8C1CEBF8-E553-4305-9A3C-56B6CD7F8DEE}">
      <dgm:prSet/>
      <dgm:spPr/>
      <dgm:t>
        <a:bodyPr/>
        <a:lstStyle/>
        <a:p>
          <a:endParaRPr lang="en-ID"/>
        </a:p>
      </dgm:t>
    </dgm:pt>
    <dgm:pt modelId="{C5BA8F13-8807-469D-9333-913BBFE28D0D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b="1" dirty="0"/>
            <a:t>JANGKAUAN KEMITRAAN </a:t>
          </a:r>
          <a:r>
            <a:rPr lang="en-US" sz="1200" dirty="0"/>
            <a:t>– </a:t>
          </a:r>
          <a:r>
            <a:rPr lang="en-US" sz="1200" dirty="0" err="1"/>
            <a:t>masyarakat-pemerintah-perusahaan</a:t>
          </a:r>
          <a:r>
            <a:rPr lang="en-US" sz="1200" dirty="0"/>
            <a:t> – Lembaga </a:t>
          </a:r>
          <a:r>
            <a:rPr lang="en-US" sz="1200" dirty="0" err="1"/>
            <a:t>internasional</a:t>
          </a:r>
          <a:endParaRPr lang="en-ID" sz="1200" dirty="0"/>
        </a:p>
      </dgm:t>
    </dgm:pt>
    <dgm:pt modelId="{9131E3DE-A198-4603-813B-054C57267187}" type="parTrans" cxnId="{C6E88EFD-3E7A-4B5E-8281-801E4EAA4FBA}">
      <dgm:prSet/>
      <dgm:spPr/>
      <dgm:t>
        <a:bodyPr/>
        <a:lstStyle/>
        <a:p>
          <a:endParaRPr lang="en-ID"/>
        </a:p>
      </dgm:t>
    </dgm:pt>
    <dgm:pt modelId="{3DDBCF8C-9215-4E02-9C7A-CBF16D4597DB}" type="sibTrans" cxnId="{C6E88EFD-3E7A-4B5E-8281-801E4EAA4FBA}">
      <dgm:prSet/>
      <dgm:spPr/>
      <dgm:t>
        <a:bodyPr/>
        <a:lstStyle/>
        <a:p>
          <a:endParaRPr lang="en-ID"/>
        </a:p>
      </dgm:t>
    </dgm:pt>
    <dgm:pt modelId="{A22A6C59-8B96-4CCA-A40A-CE0D4D6A9CC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dirty="0" err="1"/>
            <a:t>Jangkauan</a:t>
          </a:r>
          <a:r>
            <a:rPr lang="en-US" sz="1200" dirty="0"/>
            <a:t> </a:t>
          </a:r>
          <a:r>
            <a:rPr lang="en-US" sz="1200" dirty="0" err="1"/>
            <a:t>kemitraan</a:t>
          </a:r>
          <a:r>
            <a:rPr lang="en-US" sz="1200" dirty="0"/>
            <a:t> – </a:t>
          </a:r>
          <a:r>
            <a:rPr lang="en-US" sz="1200" dirty="0" err="1"/>
            <a:t>masyarakat-pemerintah-perusahaan</a:t>
          </a:r>
          <a:endParaRPr lang="en-ID" sz="1200" dirty="0"/>
        </a:p>
      </dgm:t>
    </dgm:pt>
    <dgm:pt modelId="{BCA1CF62-F11B-4BA8-B0E2-761215AE9192}" type="parTrans" cxnId="{FF20F1D1-B5C9-4BF8-8868-070120B5B37C}">
      <dgm:prSet/>
      <dgm:spPr/>
      <dgm:t>
        <a:bodyPr/>
        <a:lstStyle/>
        <a:p>
          <a:endParaRPr lang="en-ID"/>
        </a:p>
      </dgm:t>
    </dgm:pt>
    <dgm:pt modelId="{C7E4875B-D452-44F0-8674-9C91DCF20BE9}" type="sibTrans" cxnId="{FF20F1D1-B5C9-4BF8-8868-070120B5B37C}">
      <dgm:prSet/>
      <dgm:spPr/>
      <dgm:t>
        <a:bodyPr/>
        <a:lstStyle/>
        <a:p>
          <a:endParaRPr lang="en-ID"/>
        </a:p>
      </dgm:t>
    </dgm:pt>
    <dgm:pt modelId="{C86D9D6A-A93E-4A3F-A835-CC92FA7586E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dirty="0" err="1"/>
            <a:t>Jangkauan</a:t>
          </a:r>
          <a:r>
            <a:rPr lang="en-US" sz="1200" dirty="0"/>
            <a:t> </a:t>
          </a:r>
          <a:r>
            <a:rPr lang="en-US" sz="1200" dirty="0" err="1"/>
            <a:t>kemitraan</a:t>
          </a:r>
          <a:r>
            <a:rPr lang="en-US" sz="1200" dirty="0"/>
            <a:t> – </a:t>
          </a:r>
          <a:r>
            <a:rPr lang="en-US" sz="1200" dirty="0" err="1"/>
            <a:t>masyarakat-pemerintah</a:t>
          </a:r>
          <a:endParaRPr lang="en-ID" sz="1200" dirty="0"/>
        </a:p>
      </dgm:t>
    </dgm:pt>
    <dgm:pt modelId="{AA628DC8-EC6C-42E8-AEF8-465B334DB298}" type="parTrans" cxnId="{7858915E-9CF5-4227-B4BE-2CF28B0CDF3C}">
      <dgm:prSet/>
      <dgm:spPr/>
      <dgm:t>
        <a:bodyPr/>
        <a:lstStyle/>
        <a:p>
          <a:endParaRPr lang="en-ID"/>
        </a:p>
      </dgm:t>
    </dgm:pt>
    <dgm:pt modelId="{6C8BFAB2-20EA-4D49-8B97-2AE5521265EA}" type="sibTrans" cxnId="{7858915E-9CF5-4227-B4BE-2CF28B0CDF3C}">
      <dgm:prSet/>
      <dgm:spPr/>
      <dgm:t>
        <a:bodyPr/>
        <a:lstStyle/>
        <a:p>
          <a:endParaRPr lang="en-ID"/>
        </a:p>
      </dgm:t>
    </dgm:pt>
    <dgm:pt modelId="{7BC0586C-3FD0-4C51-9425-7B26749FEED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/>
            <a:t>Jangkauan kemitraan – masyarakat</a:t>
          </a:r>
          <a:endParaRPr lang="en-ID" sz="1200" dirty="0"/>
        </a:p>
      </dgm:t>
    </dgm:pt>
    <dgm:pt modelId="{4D339595-5A6E-494D-8B59-F17DC7E91C06}" type="parTrans" cxnId="{671CB8BD-8B20-4515-9C26-04FFC952D93F}">
      <dgm:prSet/>
      <dgm:spPr/>
      <dgm:t>
        <a:bodyPr/>
        <a:lstStyle/>
        <a:p>
          <a:endParaRPr lang="en-ID"/>
        </a:p>
      </dgm:t>
    </dgm:pt>
    <dgm:pt modelId="{A54BB2EB-A5C6-4AE2-A0CB-27A79376C0AA}" type="sibTrans" cxnId="{671CB8BD-8B20-4515-9C26-04FFC952D93F}">
      <dgm:prSet/>
      <dgm:spPr/>
      <dgm:t>
        <a:bodyPr/>
        <a:lstStyle/>
        <a:p>
          <a:endParaRPr lang="en-ID"/>
        </a:p>
      </dgm:t>
    </dgm:pt>
    <dgm:pt modelId="{9E6AAD7A-29AB-47DC-A3BD-532EE806E98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D" sz="1200" b="0" dirty="0" err="1"/>
            <a:t>Perbaikan</a:t>
          </a:r>
          <a:r>
            <a:rPr lang="en-ID" sz="1200" b="0" dirty="0"/>
            <a:t> Terus </a:t>
          </a:r>
          <a:r>
            <a:rPr lang="en-ID" sz="1200" b="0" dirty="0" err="1"/>
            <a:t>Menerus</a:t>
          </a:r>
          <a:r>
            <a:rPr lang="en-ID" sz="1200" b="0" dirty="0"/>
            <a:t> </a:t>
          </a:r>
          <a:r>
            <a:rPr lang="en-ID" sz="1200" b="1" dirty="0"/>
            <a:t>– </a:t>
          </a:r>
          <a:r>
            <a:rPr lang="en-ID" sz="1200" b="0" dirty="0" err="1"/>
            <a:t>dikaitkan</a:t>
          </a:r>
          <a:r>
            <a:rPr lang="en-ID" sz="1200" b="0" dirty="0"/>
            <a:t> </a:t>
          </a:r>
          <a:r>
            <a:rPr lang="en-ID" sz="1200" b="0" dirty="0" err="1"/>
            <a:t>dengan</a:t>
          </a:r>
          <a:r>
            <a:rPr lang="en-ID" sz="1200" b="0" dirty="0"/>
            <a:t> program </a:t>
          </a:r>
          <a:r>
            <a:rPr lang="en-ID" sz="1200" b="0" dirty="0" err="1"/>
            <a:t>pemberdayaan</a:t>
          </a:r>
          <a:r>
            <a:rPr lang="en-ID" sz="1200" b="0" dirty="0"/>
            <a:t> </a:t>
          </a:r>
          <a:r>
            <a:rPr lang="en-ID" sz="1200" b="0" dirty="0" err="1"/>
            <a:t>eksisting</a:t>
          </a:r>
          <a:endParaRPr lang="en-ID" sz="1200" b="0" dirty="0"/>
        </a:p>
      </dgm:t>
    </dgm:pt>
    <dgm:pt modelId="{94291EAB-0061-4116-B501-06985018537B}" type="parTrans" cxnId="{D4035B10-3B9E-4A38-BC9B-9FA0B063E1E9}">
      <dgm:prSet/>
      <dgm:spPr/>
      <dgm:t>
        <a:bodyPr/>
        <a:lstStyle/>
        <a:p>
          <a:endParaRPr lang="en-ID"/>
        </a:p>
      </dgm:t>
    </dgm:pt>
    <dgm:pt modelId="{5DD1F646-52C5-431A-A9BE-99563BFFD384}" type="sibTrans" cxnId="{D4035B10-3B9E-4A38-BC9B-9FA0B063E1E9}">
      <dgm:prSet/>
      <dgm:spPr/>
      <dgm:t>
        <a:bodyPr/>
        <a:lstStyle/>
        <a:p>
          <a:endParaRPr lang="en-ID"/>
        </a:p>
      </dgm:t>
    </dgm:pt>
    <dgm:pt modelId="{A03DD4CC-6197-475A-B51B-F1B64FC8F7E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D" sz="1400" b="1" dirty="0"/>
            <a:t>SKALA DAMPAK PROGRAM </a:t>
          </a:r>
          <a:r>
            <a:rPr lang="en-ID" sz="1200" b="0" dirty="0"/>
            <a:t>– </a:t>
          </a:r>
          <a:r>
            <a:rPr lang="en-ID" sz="1200" b="0" dirty="0" err="1"/>
            <a:t>jumlah</a:t>
          </a:r>
          <a:r>
            <a:rPr lang="en-ID" sz="1200" b="0" dirty="0"/>
            <a:t> </a:t>
          </a:r>
          <a:r>
            <a:rPr lang="en-ID" sz="1200" b="0" dirty="0" err="1"/>
            <a:t>manusia</a:t>
          </a:r>
          <a:r>
            <a:rPr lang="en-ID" sz="1200" b="0" dirty="0"/>
            <a:t> yang </a:t>
          </a:r>
          <a:r>
            <a:rPr lang="en-ID" sz="1200" b="0" dirty="0" err="1"/>
            <a:t>memperoleh</a:t>
          </a:r>
          <a:r>
            <a:rPr lang="en-ID" sz="1200" b="0" dirty="0"/>
            <a:t> </a:t>
          </a:r>
          <a:r>
            <a:rPr lang="en-ID" sz="1200" b="0" dirty="0" err="1"/>
            <a:t>manfaat</a:t>
          </a:r>
          <a:r>
            <a:rPr lang="en-ID" sz="1200" b="0" dirty="0"/>
            <a:t> program </a:t>
          </a:r>
        </a:p>
      </dgm:t>
    </dgm:pt>
    <dgm:pt modelId="{5F5E7E3A-7396-458C-89C7-6BA34E6D156F}" type="parTrans" cxnId="{A1204A0D-14ED-43BC-BA94-EC1E67BF7882}">
      <dgm:prSet/>
      <dgm:spPr/>
      <dgm:t>
        <a:bodyPr/>
        <a:lstStyle/>
        <a:p>
          <a:endParaRPr lang="en-ID"/>
        </a:p>
      </dgm:t>
    </dgm:pt>
    <dgm:pt modelId="{96E8FF13-B9CA-4D81-9008-072F863512E5}" type="sibTrans" cxnId="{A1204A0D-14ED-43BC-BA94-EC1E67BF7882}">
      <dgm:prSet/>
      <dgm:spPr/>
      <dgm:t>
        <a:bodyPr/>
        <a:lstStyle/>
        <a:p>
          <a:endParaRPr lang="en-ID"/>
        </a:p>
      </dgm:t>
    </dgm:pt>
    <dgm:pt modelId="{E036CB9B-7AB5-48AB-A19B-9A581E912904}" type="pres">
      <dgm:prSet presAssocID="{F2EF1A6A-3356-4219-9E58-DC74DDF06498}" presName="Name0" presStyleCnt="0">
        <dgm:presLayoutVars>
          <dgm:dir/>
          <dgm:animLvl val="lvl"/>
          <dgm:resizeHandles val="exact"/>
        </dgm:presLayoutVars>
      </dgm:prSet>
      <dgm:spPr/>
    </dgm:pt>
    <dgm:pt modelId="{4AC62B7E-5ADD-45F6-B4A4-29103B52A8B4}" type="pres">
      <dgm:prSet presAssocID="{A03DD4CC-6197-475A-B51B-F1B64FC8F7EF}" presName="Name8" presStyleCnt="0"/>
      <dgm:spPr/>
    </dgm:pt>
    <dgm:pt modelId="{CAC5C4D8-12A4-484C-97BA-7E337AA3DCB8}" type="pres">
      <dgm:prSet presAssocID="{A03DD4CC-6197-475A-B51B-F1B64FC8F7EF}" presName="level" presStyleLbl="node1" presStyleIdx="0" presStyleCnt="12">
        <dgm:presLayoutVars>
          <dgm:chMax val="1"/>
          <dgm:bulletEnabled val="1"/>
        </dgm:presLayoutVars>
      </dgm:prSet>
      <dgm:spPr/>
    </dgm:pt>
    <dgm:pt modelId="{5A48C69F-F314-495B-A7B8-DB4438653114}" type="pres">
      <dgm:prSet presAssocID="{A03DD4CC-6197-475A-B51B-F1B64FC8F7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70D2C4-C89E-4841-AD0D-A15C006915E9}" type="pres">
      <dgm:prSet presAssocID="{C4F262B8-6088-4001-AA35-FA8A4D1907E9}" presName="Name8" presStyleCnt="0"/>
      <dgm:spPr/>
    </dgm:pt>
    <dgm:pt modelId="{6746FC24-5F1D-4052-B79C-87A729899934}" type="pres">
      <dgm:prSet presAssocID="{C4F262B8-6088-4001-AA35-FA8A4D1907E9}" presName="level" presStyleLbl="node1" presStyleIdx="1" presStyleCnt="12">
        <dgm:presLayoutVars>
          <dgm:chMax val="1"/>
          <dgm:bulletEnabled val="1"/>
        </dgm:presLayoutVars>
      </dgm:prSet>
      <dgm:spPr/>
    </dgm:pt>
    <dgm:pt modelId="{43DA834A-BA6C-4B53-B741-3533F39E1D5E}" type="pres">
      <dgm:prSet presAssocID="{C4F262B8-6088-4001-AA35-FA8A4D1907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29D0DB-C764-4747-953B-AFA5AB874386}" type="pres">
      <dgm:prSet presAssocID="{9E6AAD7A-29AB-47DC-A3BD-532EE806E981}" presName="Name8" presStyleCnt="0"/>
      <dgm:spPr/>
    </dgm:pt>
    <dgm:pt modelId="{DBD13818-F73E-4050-8EAE-1D4E80893E30}" type="pres">
      <dgm:prSet presAssocID="{9E6AAD7A-29AB-47DC-A3BD-532EE806E981}" presName="level" presStyleLbl="node1" presStyleIdx="2" presStyleCnt="12">
        <dgm:presLayoutVars>
          <dgm:chMax val="1"/>
          <dgm:bulletEnabled val="1"/>
        </dgm:presLayoutVars>
      </dgm:prSet>
      <dgm:spPr/>
    </dgm:pt>
    <dgm:pt modelId="{406FBABC-4057-4F2F-AB8F-7FB2E471480E}" type="pres">
      <dgm:prSet presAssocID="{9E6AAD7A-29AB-47DC-A3BD-532EE806E9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80DF80-032E-456B-823C-E12205DA3B50}" type="pres">
      <dgm:prSet presAssocID="{C5BA8F13-8807-469D-9333-913BBFE28D0D}" presName="Name8" presStyleCnt="0"/>
      <dgm:spPr/>
    </dgm:pt>
    <dgm:pt modelId="{E2FB2046-8E5F-4485-A1B5-1E5FA4BED471}" type="pres">
      <dgm:prSet presAssocID="{C5BA8F13-8807-469D-9333-913BBFE28D0D}" presName="level" presStyleLbl="node1" presStyleIdx="3" presStyleCnt="12" custLinFactNeighborX="-793" custLinFactNeighborY="-4151">
        <dgm:presLayoutVars>
          <dgm:chMax val="1"/>
          <dgm:bulletEnabled val="1"/>
        </dgm:presLayoutVars>
      </dgm:prSet>
      <dgm:spPr/>
    </dgm:pt>
    <dgm:pt modelId="{FC1DB0AF-ED4E-40BC-9E30-2DDB8D99843C}" type="pres">
      <dgm:prSet presAssocID="{C5BA8F13-8807-469D-9333-913BBFE28D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4F93B2-EA9C-4171-A586-2F8E8EA4CDAD}" type="pres">
      <dgm:prSet presAssocID="{A22A6C59-8B96-4CCA-A40A-CE0D4D6A9CCB}" presName="Name8" presStyleCnt="0"/>
      <dgm:spPr/>
    </dgm:pt>
    <dgm:pt modelId="{4D4559BD-20BC-4B48-93E0-46D980A204D0}" type="pres">
      <dgm:prSet presAssocID="{A22A6C59-8B96-4CCA-A40A-CE0D4D6A9CCB}" presName="level" presStyleLbl="node1" presStyleIdx="4" presStyleCnt="12" custLinFactNeighborX="-793" custLinFactNeighborY="-4151">
        <dgm:presLayoutVars>
          <dgm:chMax val="1"/>
          <dgm:bulletEnabled val="1"/>
        </dgm:presLayoutVars>
      </dgm:prSet>
      <dgm:spPr/>
    </dgm:pt>
    <dgm:pt modelId="{6BB32117-9306-4BA7-9A17-5C6D35736EDB}" type="pres">
      <dgm:prSet presAssocID="{A22A6C59-8B96-4CCA-A40A-CE0D4D6A9CC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552C035-984B-4133-BF2B-6ECD62A3BFA2}" type="pres">
      <dgm:prSet presAssocID="{C86D9D6A-A93E-4A3F-A835-CC92FA7586EF}" presName="Name8" presStyleCnt="0"/>
      <dgm:spPr/>
    </dgm:pt>
    <dgm:pt modelId="{80CBC8E5-0F1F-4F81-A02B-10C433F4781A}" type="pres">
      <dgm:prSet presAssocID="{C86D9D6A-A93E-4A3F-A835-CC92FA7586EF}" presName="level" presStyleLbl="node1" presStyleIdx="5" presStyleCnt="12" custLinFactNeighborX="-793" custLinFactNeighborY="-4151">
        <dgm:presLayoutVars>
          <dgm:chMax val="1"/>
          <dgm:bulletEnabled val="1"/>
        </dgm:presLayoutVars>
      </dgm:prSet>
      <dgm:spPr/>
    </dgm:pt>
    <dgm:pt modelId="{1F25002D-301E-48A6-99A7-D4CF71EC8F47}" type="pres">
      <dgm:prSet presAssocID="{C86D9D6A-A93E-4A3F-A835-CC92FA7586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7863CE-C979-40C6-A883-7002E316058D}" type="pres">
      <dgm:prSet presAssocID="{7BC0586C-3FD0-4C51-9425-7B26749FEED0}" presName="Name8" presStyleCnt="0"/>
      <dgm:spPr/>
    </dgm:pt>
    <dgm:pt modelId="{117AF340-3753-4FFC-80A9-D6C960AE11E7}" type="pres">
      <dgm:prSet presAssocID="{7BC0586C-3FD0-4C51-9425-7B26749FEED0}" presName="level" presStyleLbl="node1" presStyleIdx="6" presStyleCnt="12" custLinFactNeighborX="-793" custLinFactNeighborY="-4151">
        <dgm:presLayoutVars>
          <dgm:chMax val="1"/>
          <dgm:bulletEnabled val="1"/>
        </dgm:presLayoutVars>
      </dgm:prSet>
      <dgm:spPr/>
    </dgm:pt>
    <dgm:pt modelId="{67C79FA8-8838-4B3E-B961-B7BD472D7423}" type="pres">
      <dgm:prSet presAssocID="{7BC0586C-3FD0-4C51-9425-7B26749FEE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DB9E6D-D700-4F9A-81FB-654CDC63751F}" type="pres">
      <dgm:prSet presAssocID="{97104256-37C7-4D47-8423-D5388464E9B8}" presName="Name8" presStyleCnt="0"/>
      <dgm:spPr/>
    </dgm:pt>
    <dgm:pt modelId="{8892B3EB-D1BC-4D98-A865-1B3523B7A575}" type="pres">
      <dgm:prSet presAssocID="{97104256-37C7-4D47-8423-D5388464E9B8}" presName="level" presStyleLbl="node1" presStyleIdx="7" presStyleCnt="12">
        <dgm:presLayoutVars>
          <dgm:chMax val="1"/>
          <dgm:bulletEnabled val="1"/>
        </dgm:presLayoutVars>
      </dgm:prSet>
      <dgm:spPr/>
    </dgm:pt>
    <dgm:pt modelId="{C7470EAF-771D-42C3-AAD1-E8D3DC0E9E90}" type="pres">
      <dgm:prSet presAssocID="{97104256-37C7-4D47-8423-D5388464E9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915164-08A3-4DE8-A1BC-CDC94C2FDD21}" type="pres">
      <dgm:prSet presAssocID="{F33E744D-DACF-4B59-9592-321A5B937910}" presName="Name8" presStyleCnt="0"/>
      <dgm:spPr/>
    </dgm:pt>
    <dgm:pt modelId="{F3F09669-8D67-48CC-AAD4-5A1015D49332}" type="pres">
      <dgm:prSet presAssocID="{F33E744D-DACF-4B59-9592-321A5B937910}" presName="level" presStyleLbl="node1" presStyleIdx="8" presStyleCnt="12">
        <dgm:presLayoutVars>
          <dgm:chMax val="1"/>
          <dgm:bulletEnabled val="1"/>
        </dgm:presLayoutVars>
      </dgm:prSet>
      <dgm:spPr/>
    </dgm:pt>
    <dgm:pt modelId="{413551CC-CDE0-4B3C-AE4A-BBC4A3F0E8D9}" type="pres">
      <dgm:prSet presAssocID="{F33E744D-DACF-4B59-9592-321A5B9379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CDF2B0-F179-4953-88EC-511F3881F87D}" type="pres">
      <dgm:prSet presAssocID="{44320787-65E0-455A-AD48-CDA73E8A7553}" presName="Name8" presStyleCnt="0"/>
      <dgm:spPr/>
    </dgm:pt>
    <dgm:pt modelId="{286B3EFC-0840-4323-B012-94DDF20D77A9}" type="pres">
      <dgm:prSet presAssocID="{44320787-65E0-455A-AD48-CDA73E8A7553}" presName="level" presStyleLbl="node1" presStyleIdx="9" presStyleCnt="12">
        <dgm:presLayoutVars>
          <dgm:chMax val="1"/>
          <dgm:bulletEnabled val="1"/>
        </dgm:presLayoutVars>
      </dgm:prSet>
      <dgm:spPr/>
    </dgm:pt>
    <dgm:pt modelId="{20FF467C-6301-4599-AF24-EDCFBA57E98F}" type="pres">
      <dgm:prSet presAssocID="{44320787-65E0-455A-AD48-CDA73E8A75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2E805E-3BDC-4145-8207-947483294AC7}" type="pres">
      <dgm:prSet presAssocID="{D13B8EA6-78E9-49A0-822B-66A3F951059F}" presName="Name8" presStyleCnt="0"/>
      <dgm:spPr/>
    </dgm:pt>
    <dgm:pt modelId="{D036687E-EBF8-4834-969A-79E0A8AE6889}" type="pres">
      <dgm:prSet presAssocID="{D13B8EA6-78E9-49A0-822B-66A3F951059F}" presName="level" presStyleLbl="node1" presStyleIdx="10" presStyleCnt="12">
        <dgm:presLayoutVars>
          <dgm:chMax val="1"/>
          <dgm:bulletEnabled val="1"/>
        </dgm:presLayoutVars>
      </dgm:prSet>
      <dgm:spPr/>
    </dgm:pt>
    <dgm:pt modelId="{AFFD6D22-7456-4A70-B084-9CCF2F53258A}" type="pres">
      <dgm:prSet presAssocID="{D13B8EA6-78E9-49A0-822B-66A3F95105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6DF2D8-1931-40B6-8EC3-DDBFCE5BE62D}" type="pres">
      <dgm:prSet presAssocID="{EBC2BD1B-2B45-4ED1-8A7D-933B293B1D49}" presName="Name8" presStyleCnt="0"/>
      <dgm:spPr/>
    </dgm:pt>
    <dgm:pt modelId="{EC135FCE-58F4-44FF-86A5-843795BABC7D}" type="pres">
      <dgm:prSet presAssocID="{EBC2BD1B-2B45-4ED1-8A7D-933B293B1D49}" presName="level" presStyleLbl="node1" presStyleIdx="11" presStyleCnt="12" custScaleX="425244">
        <dgm:presLayoutVars>
          <dgm:chMax val="1"/>
          <dgm:bulletEnabled val="1"/>
        </dgm:presLayoutVars>
      </dgm:prSet>
      <dgm:spPr/>
    </dgm:pt>
    <dgm:pt modelId="{3CAD5E12-CFB8-49CE-8E63-F1885F49B81B}" type="pres">
      <dgm:prSet presAssocID="{EBC2BD1B-2B45-4ED1-8A7D-933B293B1D4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F478508-65D4-4E03-A031-5B0F5B58DEA1}" type="presOf" srcId="{44320787-65E0-455A-AD48-CDA73E8A7553}" destId="{286B3EFC-0840-4323-B012-94DDF20D77A9}" srcOrd="0" destOrd="0" presId="urn:microsoft.com/office/officeart/2005/8/layout/pyramid3"/>
    <dgm:cxn modelId="{A1204A0D-14ED-43BC-BA94-EC1E67BF7882}" srcId="{F2EF1A6A-3356-4219-9E58-DC74DDF06498}" destId="{A03DD4CC-6197-475A-B51B-F1B64FC8F7EF}" srcOrd="0" destOrd="0" parTransId="{5F5E7E3A-7396-458C-89C7-6BA34E6D156F}" sibTransId="{96E8FF13-B9CA-4D81-9008-072F863512E5}"/>
    <dgm:cxn modelId="{D4035B10-3B9E-4A38-BC9B-9FA0B063E1E9}" srcId="{F2EF1A6A-3356-4219-9E58-DC74DDF06498}" destId="{9E6AAD7A-29AB-47DC-A3BD-532EE806E981}" srcOrd="2" destOrd="0" parTransId="{94291EAB-0061-4116-B501-06985018537B}" sibTransId="{5DD1F646-52C5-431A-A9BE-99563BFFD384}"/>
    <dgm:cxn modelId="{06EADD13-E134-40A1-A8A4-D6E91237E6FE}" type="presOf" srcId="{F33E744D-DACF-4B59-9592-321A5B937910}" destId="{413551CC-CDE0-4B3C-AE4A-BBC4A3F0E8D9}" srcOrd="1" destOrd="0" presId="urn:microsoft.com/office/officeart/2005/8/layout/pyramid3"/>
    <dgm:cxn modelId="{4A4CBD15-D681-4A69-A327-EAF191996E12}" type="presOf" srcId="{97104256-37C7-4D47-8423-D5388464E9B8}" destId="{8892B3EB-D1BC-4D98-A865-1B3523B7A575}" srcOrd="0" destOrd="0" presId="urn:microsoft.com/office/officeart/2005/8/layout/pyramid3"/>
    <dgm:cxn modelId="{D362B71D-9944-4FB8-A7DD-F9B6E29E86E2}" type="presOf" srcId="{C86D9D6A-A93E-4A3F-A835-CC92FA7586EF}" destId="{1F25002D-301E-48A6-99A7-D4CF71EC8F47}" srcOrd="1" destOrd="0" presId="urn:microsoft.com/office/officeart/2005/8/layout/pyramid3"/>
    <dgm:cxn modelId="{33E9EC1E-718B-4F79-804E-B2E6F9DD94A2}" type="presOf" srcId="{C5BA8F13-8807-469D-9333-913BBFE28D0D}" destId="{FC1DB0AF-ED4E-40BC-9E30-2DDB8D99843C}" srcOrd="1" destOrd="0" presId="urn:microsoft.com/office/officeart/2005/8/layout/pyramid3"/>
    <dgm:cxn modelId="{79FF2526-9D52-4EA0-95DA-1C30C1983207}" type="presOf" srcId="{F2EF1A6A-3356-4219-9E58-DC74DDF06498}" destId="{E036CB9B-7AB5-48AB-A19B-9A581E912904}" srcOrd="0" destOrd="0" presId="urn:microsoft.com/office/officeart/2005/8/layout/pyramid3"/>
    <dgm:cxn modelId="{865A3740-01F8-49DD-AE38-0663EB1E46DD}" type="presOf" srcId="{44320787-65E0-455A-AD48-CDA73E8A7553}" destId="{20FF467C-6301-4599-AF24-EDCFBA57E98F}" srcOrd="1" destOrd="0" presId="urn:microsoft.com/office/officeart/2005/8/layout/pyramid3"/>
    <dgm:cxn modelId="{7858915E-9CF5-4227-B4BE-2CF28B0CDF3C}" srcId="{F2EF1A6A-3356-4219-9E58-DC74DDF06498}" destId="{C86D9D6A-A93E-4A3F-A835-CC92FA7586EF}" srcOrd="5" destOrd="0" parTransId="{AA628DC8-EC6C-42E8-AEF8-465B334DB298}" sibTransId="{6C8BFAB2-20EA-4D49-8B97-2AE5521265EA}"/>
    <dgm:cxn modelId="{31425163-4F8F-4F82-8078-8F198093086D}" type="presOf" srcId="{A22A6C59-8B96-4CCA-A40A-CE0D4D6A9CCB}" destId="{4D4559BD-20BC-4B48-93E0-46D980A204D0}" srcOrd="0" destOrd="0" presId="urn:microsoft.com/office/officeart/2005/8/layout/pyramid3"/>
    <dgm:cxn modelId="{15179143-B452-499D-8EFB-21A03A5FDFF9}" srcId="{F2EF1A6A-3356-4219-9E58-DC74DDF06498}" destId="{C4F262B8-6088-4001-AA35-FA8A4D1907E9}" srcOrd="1" destOrd="0" parTransId="{19434E1E-84C5-4AD9-8AE9-A550AB362EC1}" sibTransId="{ABB6DCD6-6C37-478D-ADDF-AF22C75372A7}"/>
    <dgm:cxn modelId="{22169366-45BA-4E7C-BF00-794F548A9753}" type="presOf" srcId="{C4F262B8-6088-4001-AA35-FA8A4D1907E9}" destId="{43DA834A-BA6C-4B53-B741-3533F39E1D5E}" srcOrd="1" destOrd="0" presId="urn:microsoft.com/office/officeart/2005/8/layout/pyramid3"/>
    <dgm:cxn modelId="{9C48DF70-99A4-44A4-B1E3-3196045715D0}" type="presOf" srcId="{EBC2BD1B-2B45-4ED1-8A7D-933B293B1D49}" destId="{3CAD5E12-CFB8-49CE-8E63-F1885F49B81B}" srcOrd="1" destOrd="0" presId="urn:microsoft.com/office/officeart/2005/8/layout/pyramid3"/>
    <dgm:cxn modelId="{F4118F71-6420-4D9A-9C8D-874192282E72}" type="presOf" srcId="{A03DD4CC-6197-475A-B51B-F1B64FC8F7EF}" destId="{CAC5C4D8-12A4-484C-97BA-7E337AA3DCB8}" srcOrd="0" destOrd="0" presId="urn:microsoft.com/office/officeart/2005/8/layout/pyramid3"/>
    <dgm:cxn modelId="{943DE871-D92A-4F9D-8A6B-C3B22F55D6A4}" srcId="{F2EF1A6A-3356-4219-9E58-DC74DDF06498}" destId="{EBC2BD1B-2B45-4ED1-8A7D-933B293B1D49}" srcOrd="11" destOrd="0" parTransId="{123614B7-E431-463D-A104-EEF931C7C9EC}" sibTransId="{FC969932-222D-4450-A8A5-72B3A9B6301D}"/>
    <dgm:cxn modelId="{ADC1AD76-B1CF-4670-B2E7-B6C5A582F5E4}" type="presOf" srcId="{9E6AAD7A-29AB-47DC-A3BD-532EE806E981}" destId="{DBD13818-F73E-4050-8EAE-1D4E80893E30}" srcOrd="0" destOrd="0" presId="urn:microsoft.com/office/officeart/2005/8/layout/pyramid3"/>
    <dgm:cxn modelId="{1960E47C-5993-429C-88D6-7804FE458F08}" type="presOf" srcId="{A03DD4CC-6197-475A-B51B-F1B64FC8F7EF}" destId="{5A48C69F-F314-495B-A7B8-DB4438653114}" srcOrd="1" destOrd="0" presId="urn:microsoft.com/office/officeart/2005/8/layout/pyramid3"/>
    <dgm:cxn modelId="{4EB05482-8E7C-4C32-85CA-276F804BD8B1}" type="presOf" srcId="{7BC0586C-3FD0-4C51-9425-7B26749FEED0}" destId="{117AF340-3753-4FFC-80A9-D6C960AE11E7}" srcOrd="0" destOrd="0" presId="urn:microsoft.com/office/officeart/2005/8/layout/pyramid3"/>
    <dgm:cxn modelId="{57017183-C8AC-4462-99E4-7B0C85801432}" type="presOf" srcId="{9E6AAD7A-29AB-47DC-A3BD-532EE806E981}" destId="{406FBABC-4057-4F2F-AB8F-7FB2E471480E}" srcOrd="1" destOrd="0" presId="urn:microsoft.com/office/officeart/2005/8/layout/pyramid3"/>
    <dgm:cxn modelId="{0E00DD8C-BAB3-48FD-B06C-D9954B4F08E5}" type="presOf" srcId="{D13B8EA6-78E9-49A0-822B-66A3F951059F}" destId="{AFFD6D22-7456-4A70-B084-9CCF2F53258A}" srcOrd="1" destOrd="0" presId="urn:microsoft.com/office/officeart/2005/8/layout/pyramid3"/>
    <dgm:cxn modelId="{5E21D5A1-3949-48A2-81F8-EE11D7945487}" srcId="{F2EF1A6A-3356-4219-9E58-DC74DDF06498}" destId="{F33E744D-DACF-4B59-9592-321A5B937910}" srcOrd="8" destOrd="0" parTransId="{95AEF7FE-E495-48D6-ADB4-46BAF4BD2A5D}" sibTransId="{28667FC4-929D-49D0-92D8-064D1398D6D3}"/>
    <dgm:cxn modelId="{9C5B64A6-FD47-4A94-A514-83DB8F21690C}" type="presOf" srcId="{C86D9D6A-A93E-4A3F-A835-CC92FA7586EF}" destId="{80CBC8E5-0F1F-4F81-A02B-10C433F4781A}" srcOrd="0" destOrd="0" presId="urn:microsoft.com/office/officeart/2005/8/layout/pyramid3"/>
    <dgm:cxn modelId="{F48117B0-FB1D-4EAA-95D7-84C398F94EF9}" type="presOf" srcId="{D13B8EA6-78E9-49A0-822B-66A3F951059F}" destId="{D036687E-EBF8-4834-969A-79E0A8AE6889}" srcOrd="0" destOrd="0" presId="urn:microsoft.com/office/officeart/2005/8/layout/pyramid3"/>
    <dgm:cxn modelId="{671CB8BD-8B20-4515-9C26-04FFC952D93F}" srcId="{F2EF1A6A-3356-4219-9E58-DC74DDF06498}" destId="{7BC0586C-3FD0-4C51-9425-7B26749FEED0}" srcOrd="6" destOrd="0" parTransId="{4D339595-5A6E-494D-8B59-F17DC7E91C06}" sibTransId="{A54BB2EB-A5C6-4AE2-A0CB-27A79376C0AA}"/>
    <dgm:cxn modelId="{846342BF-53CA-4DCA-BAD7-A0A1759B897B}" type="presOf" srcId="{A22A6C59-8B96-4CCA-A40A-CE0D4D6A9CCB}" destId="{6BB32117-9306-4BA7-9A17-5C6D35736EDB}" srcOrd="1" destOrd="0" presId="urn:microsoft.com/office/officeart/2005/8/layout/pyramid3"/>
    <dgm:cxn modelId="{2D2F8FC4-ACD8-4BCC-BA65-A92880F7F650}" type="presOf" srcId="{C4F262B8-6088-4001-AA35-FA8A4D1907E9}" destId="{6746FC24-5F1D-4052-B79C-87A729899934}" srcOrd="0" destOrd="0" presId="urn:microsoft.com/office/officeart/2005/8/layout/pyramid3"/>
    <dgm:cxn modelId="{E687EFCB-2866-44FA-9B20-4F8643DD8DA1}" type="presOf" srcId="{97104256-37C7-4D47-8423-D5388464E9B8}" destId="{C7470EAF-771D-42C3-AAD1-E8D3DC0E9E90}" srcOrd="1" destOrd="0" presId="urn:microsoft.com/office/officeart/2005/8/layout/pyramid3"/>
    <dgm:cxn modelId="{0FC014CF-EE6E-4861-B684-2F938116061F}" type="presOf" srcId="{F33E744D-DACF-4B59-9592-321A5B937910}" destId="{F3F09669-8D67-48CC-AAD4-5A1015D49332}" srcOrd="0" destOrd="0" presId="urn:microsoft.com/office/officeart/2005/8/layout/pyramid3"/>
    <dgm:cxn modelId="{FF20F1D1-B5C9-4BF8-8868-070120B5B37C}" srcId="{F2EF1A6A-3356-4219-9E58-DC74DDF06498}" destId="{A22A6C59-8B96-4CCA-A40A-CE0D4D6A9CCB}" srcOrd="4" destOrd="0" parTransId="{BCA1CF62-F11B-4BA8-B0E2-761215AE9192}" sibTransId="{C7E4875B-D452-44F0-8674-9C91DCF20BE9}"/>
    <dgm:cxn modelId="{144413D2-3AFA-4047-823A-966B0E6E7BEC}" type="presOf" srcId="{C5BA8F13-8807-469D-9333-913BBFE28D0D}" destId="{E2FB2046-8E5F-4485-A1B5-1E5FA4BED471}" srcOrd="0" destOrd="0" presId="urn:microsoft.com/office/officeart/2005/8/layout/pyramid3"/>
    <dgm:cxn modelId="{A17FC1D2-E5B0-4464-9520-77BED3C58CAB}" srcId="{F2EF1A6A-3356-4219-9E58-DC74DDF06498}" destId="{97104256-37C7-4D47-8423-D5388464E9B8}" srcOrd="7" destOrd="0" parTransId="{01BD5102-027A-45F6-B3A4-056B365EA42F}" sibTransId="{17BABFC1-A1A5-4E57-900C-F018B9893A78}"/>
    <dgm:cxn modelId="{982DC4D7-121D-4940-ACBD-F11DCB32C274}" type="presOf" srcId="{7BC0586C-3FD0-4C51-9425-7B26749FEED0}" destId="{67C79FA8-8838-4B3E-B961-B7BD472D7423}" srcOrd="1" destOrd="0" presId="urn:microsoft.com/office/officeart/2005/8/layout/pyramid3"/>
    <dgm:cxn modelId="{EFBB22E7-F8AD-4C2F-A28F-B24C9DF84701}" type="presOf" srcId="{EBC2BD1B-2B45-4ED1-8A7D-933B293B1D49}" destId="{EC135FCE-58F4-44FF-86A5-843795BABC7D}" srcOrd="0" destOrd="0" presId="urn:microsoft.com/office/officeart/2005/8/layout/pyramid3"/>
    <dgm:cxn modelId="{B5CF8EF3-952F-43E0-8E4F-D7ED44851614}" srcId="{F2EF1A6A-3356-4219-9E58-DC74DDF06498}" destId="{44320787-65E0-455A-AD48-CDA73E8A7553}" srcOrd="9" destOrd="0" parTransId="{44A8BEED-583B-46D8-B65B-040F27B8AEEC}" sibTransId="{CE3AE05B-A2F1-4E8F-B94A-2934776C2EA0}"/>
    <dgm:cxn modelId="{8C1CEBF8-E553-4305-9A3C-56B6CD7F8DEE}" srcId="{F2EF1A6A-3356-4219-9E58-DC74DDF06498}" destId="{D13B8EA6-78E9-49A0-822B-66A3F951059F}" srcOrd="10" destOrd="0" parTransId="{0B12084F-6ED5-4BFD-A76C-9D434D31DA83}" sibTransId="{958D63B1-FF75-46A3-8907-220E24C8B59D}"/>
    <dgm:cxn modelId="{C6E88EFD-3E7A-4B5E-8281-801E4EAA4FBA}" srcId="{F2EF1A6A-3356-4219-9E58-DC74DDF06498}" destId="{C5BA8F13-8807-469D-9333-913BBFE28D0D}" srcOrd="3" destOrd="0" parTransId="{9131E3DE-A198-4603-813B-054C57267187}" sibTransId="{3DDBCF8C-9215-4E02-9C7A-CBF16D4597DB}"/>
    <dgm:cxn modelId="{51C76468-A312-45C6-BAC3-F4D0725A1208}" type="presParOf" srcId="{E036CB9B-7AB5-48AB-A19B-9A581E912904}" destId="{4AC62B7E-5ADD-45F6-B4A4-29103B52A8B4}" srcOrd="0" destOrd="0" presId="urn:microsoft.com/office/officeart/2005/8/layout/pyramid3"/>
    <dgm:cxn modelId="{6FD0CBE8-D33E-4986-9086-26EC36B1A3F3}" type="presParOf" srcId="{4AC62B7E-5ADD-45F6-B4A4-29103B52A8B4}" destId="{CAC5C4D8-12A4-484C-97BA-7E337AA3DCB8}" srcOrd="0" destOrd="0" presId="urn:microsoft.com/office/officeart/2005/8/layout/pyramid3"/>
    <dgm:cxn modelId="{0F9E97F9-6A49-434E-98CE-3142162E1708}" type="presParOf" srcId="{4AC62B7E-5ADD-45F6-B4A4-29103B52A8B4}" destId="{5A48C69F-F314-495B-A7B8-DB4438653114}" srcOrd="1" destOrd="0" presId="urn:microsoft.com/office/officeart/2005/8/layout/pyramid3"/>
    <dgm:cxn modelId="{1A35833A-5A51-4AE6-8E30-3F9DD0814A2A}" type="presParOf" srcId="{E036CB9B-7AB5-48AB-A19B-9A581E912904}" destId="{5A70D2C4-C89E-4841-AD0D-A15C006915E9}" srcOrd="1" destOrd="0" presId="urn:microsoft.com/office/officeart/2005/8/layout/pyramid3"/>
    <dgm:cxn modelId="{50773EB0-A0BB-4E40-AA77-637FC7040C6F}" type="presParOf" srcId="{5A70D2C4-C89E-4841-AD0D-A15C006915E9}" destId="{6746FC24-5F1D-4052-B79C-87A729899934}" srcOrd="0" destOrd="0" presId="urn:microsoft.com/office/officeart/2005/8/layout/pyramid3"/>
    <dgm:cxn modelId="{0569F1DA-77E2-43C6-A047-1786FD9A0050}" type="presParOf" srcId="{5A70D2C4-C89E-4841-AD0D-A15C006915E9}" destId="{43DA834A-BA6C-4B53-B741-3533F39E1D5E}" srcOrd="1" destOrd="0" presId="urn:microsoft.com/office/officeart/2005/8/layout/pyramid3"/>
    <dgm:cxn modelId="{920D4899-FB96-4075-940D-26812D8B3728}" type="presParOf" srcId="{E036CB9B-7AB5-48AB-A19B-9A581E912904}" destId="{F929D0DB-C764-4747-953B-AFA5AB874386}" srcOrd="2" destOrd="0" presId="urn:microsoft.com/office/officeart/2005/8/layout/pyramid3"/>
    <dgm:cxn modelId="{D786EB13-F1D5-4427-A57D-3B5A02B7A4DA}" type="presParOf" srcId="{F929D0DB-C764-4747-953B-AFA5AB874386}" destId="{DBD13818-F73E-4050-8EAE-1D4E80893E30}" srcOrd="0" destOrd="0" presId="urn:microsoft.com/office/officeart/2005/8/layout/pyramid3"/>
    <dgm:cxn modelId="{A8110E7F-4BB4-403C-A585-74E808A47427}" type="presParOf" srcId="{F929D0DB-C764-4747-953B-AFA5AB874386}" destId="{406FBABC-4057-4F2F-AB8F-7FB2E471480E}" srcOrd="1" destOrd="0" presId="urn:microsoft.com/office/officeart/2005/8/layout/pyramid3"/>
    <dgm:cxn modelId="{9870BD51-2E34-4487-AE2C-78F9B76A3AF0}" type="presParOf" srcId="{E036CB9B-7AB5-48AB-A19B-9A581E912904}" destId="{D180DF80-032E-456B-823C-E12205DA3B50}" srcOrd="3" destOrd="0" presId="urn:microsoft.com/office/officeart/2005/8/layout/pyramid3"/>
    <dgm:cxn modelId="{0B88D86C-5757-45EE-91D7-713575DC6C67}" type="presParOf" srcId="{D180DF80-032E-456B-823C-E12205DA3B50}" destId="{E2FB2046-8E5F-4485-A1B5-1E5FA4BED471}" srcOrd="0" destOrd="0" presId="urn:microsoft.com/office/officeart/2005/8/layout/pyramid3"/>
    <dgm:cxn modelId="{FC52856E-7343-477B-9109-808943D665C6}" type="presParOf" srcId="{D180DF80-032E-456B-823C-E12205DA3B50}" destId="{FC1DB0AF-ED4E-40BC-9E30-2DDB8D99843C}" srcOrd="1" destOrd="0" presId="urn:microsoft.com/office/officeart/2005/8/layout/pyramid3"/>
    <dgm:cxn modelId="{46C75FF9-8692-4393-B57F-AFE2275EC388}" type="presParOf" srcId="{E036CB9B-7AB5-48AB-A19B-9A581E912904}" destId="{FC4F93B2-EA9C-4171-A586-2F8E8EA4CDAD}" srcOrd="4" destOrd="0" presId="urn:microsoft.com/office/officeart/2005/8/layout/pyramid3"/>
    <dgm:cxn modelId="{AF3AF5E7-D0AD-42E9-869A-E70526A0D1F7}" type="presParOf" srcId="{FC4F93B2-EA9C-4171-A586-2F8E8EA4CDAD}" destId="{4D4559BD-20BC-4B48-93E0-46D980A204D0}" srcOrd="0" destOrd="0" presId="urn:microsoft.com/office/officeart/2005/8/layout/pyramid3"/>
    <dgm:cxn modelId="{B7713901-9B11-4E90-B037-DE645FB3ADF1}" type="presParOf" srcId="{FC4F93B2-EA9C-4171-A586-2F8E8EA4CDAD}" destId="{6BB32117-9306-4BA7-9A17-5C6D35736EDB}" srcOrd="1" destOrd="0" presId="urn:microsoft.com/office/officeart/2005/8/layout/pyramid3"/>
    <dgm:cxn modelId="{82A6F805-4627-46C0-BE0F-2E3ABEE2DA00}" type="presParOf" srcId="{E036CB9B-7AB5-48AB-A19B-9A581E912904}" destId="{9552C035-984B-4133-BF2B-6ECD62A3BFA2}" srcOrd="5" destOrd="0" presId="urn:microsoft.com/office/officeart/2005/8/layout/pyramid3"/>
    <dgm:cxn modelId="{43D3672C-ABBF-4895-9687-76CF660F4F0A}" type="presParOf" srcId="{9552C035-984B-4133-BF2B-6ECD62A3BFA2}" destId="{80CBC8E5-0F1F-4F81-A02B-10C433F4781A}" srcOrd="0" destOrd="0" presId="urn:microsoft.com/office/officeart/2005/8/layout/pyramid3"/>
    <dgm:cxn modelId="{3DA2B00A-D954-43B3-AC80-75780E6B0E98}" type="presParOf" srcId="{9552C035-984B-4133-BF2B-6ECD62A3BFA2}" destId="{1F25002D-301E-48A6-99A7-D4CF71EC8F47}" srcOrd="1" destOrd="0" presId="urn:microsoft.com/office/officeart/2005/8/layout/pyramid3"/>
    <dgm:cxn modelId="{81A6B11E-699C-4A87-B6F6-BFC4021EBF39}" type="presParOf" srcId="{E036CB9B-7AB5-48AB-A19B-9A581E912904}" destId="{207863CE-C979-40C6-A883-7002E316058D}" srcOrd="6" destOrd="0" presId="urn:microsoft.com/office/officeart/2005/8/layout/pyramid3"/>
    <dgm:cxn modelId="{6A061BA4-298D-468F-B7DF-DBE7AA68382D}" type="presParOf" srcId="{207863CE-C979-40C6-A883-7002E316058D}" destId="{117AF340-3753-4FFC-80A9-D6C960AE11E7}" srcOrd="0" destOrd="0" presId="urn:microsoft.com/office/officeart/2005/8/layout/pyramid3"/>
    <dgm:cxn modelId="{9D110396-2A53-4D6D-8517-AFEBA33E0A71}" type="presParOf" srcId="{207863CE-C979-40C6-A883-7002E316058D}" destId="{67C79FA8-8838-4B3E-B961-B7BD472D7423}" srcOrd="1" destOrd="0" presId="urn:microsoft.com/office/officeart/2005/8/layout/pyramid3"/>
    <dgm:cxn modelId="{481E39E6-261F-4E93-B45F-C66278D776F9}" type="presParOf" srcId="{E036CB9B-7AB5-48AB-A19B-9A581E912904}" destId="{A8DB9E6D-D700-4F9A-81FB-654CDC63751F}" srcOrd="7" destOrd="0" presId="urn:microsoft.com/office/officeart/2005/8/layout/pyramid3"/>
    <dgm:cxn modelId="{CA13C8C1-48C3-4F12-80DF-EF9B288B7D73}" type="presParOf" srcId="{A8DB9E6D-D700-4F9A-81FB-654CDC63751F}" destId="{8892B3EB-D1BC-4D98-A865-1B3523B7A575}" srcOrd="0" destOrd="0" presId="urn:microsoft.com/office/officeart/2005/8/layout/pyramid3"/>
    <dgm:cxn modelId="{5EA74830-1D60-4215-B821-275E9FC3E63A}" type="presParOf" srcId="{A8DB9E6D-D700-4F9A-81FB-654CDC63751F}" destId="{C7470EAF-771D-42C3-AAD1-E8D3DC0E9E90}" srcOrd="1" destOrd="0" presId="urn:microsoft.com/office/officeart/2005/8/layout/pyramid3"/>
    <dgm:cxn modelId="{3BA4D0A9-711A-4615-A31C-5721E39AB7AF}" type="presParOf" srcId="{E036CB9B-7AB5-48AB-A19B-9A581E912904}" destId="{18915164-08A3-4DE8-A1BC-CDC94C2FDD21}" srcOrd="8" destOrd="0" presId="urn:microsoft.com/office/officeart/2005/8/layout/pyramid3"/>
    <dgm:cxn modelId="{1062A08F-1750-49B4-B354-B0816DF47587}" type="presParOf" srcId="{18915164-08A3-4DE8-A1BC-CDC94C2FDD21}" destId="{F3F09669-8D67-48CC-AAD4-5A1015D49332}" srcOrd="0" destOrd="0" presId="urn:microsoft.com/office/officeart/2005/8/layout/pyramid3"/>
    <dgm:cxn modelId="{42F62E94-60DC-4825-A8FC-5558C6D30CA1}" type="presParOf" srcId="{18915164-08A3-4DE8-A1BC-CDC94C2FDD21}" destId="{413551CC-CDE0-4B3C-AE4A-BBC4A3F0E8D9}" srcOrd="1" destOrd="0" presId="urn:microsoft.com/office/officeart/2005/8/layout/pyramid3"/>
    <dgm:cxn modelId="{9FDCE752-1497-41B1-8185-F0ADEF7B6666}" type="presParOf" srcId="{E036CB9B-7AB5-48AB-A19B-9A581E912904}" destId="{96CDF2B0-F179-4953-88EC-511F3881F87D}" srcOrd="9" destOrd="0" presId="urn:microsoft.com/office/officeart/2005/8/layout/pyramid3"/>
    <dgm:cxn modelId="{FEDD387C-FD73-4AB1-9F62-29C866ACEF1B}" type="presParOf" srcId="{96CDF2B0-F179-4953-88EC-511F3881F87D}" destId="{286B3EFC-0840-4323-B012-94DDF20D77A9}" srcOrd="0" destOrd="0" presId="urn:microsoft.com/office/officeart/2005/8/layout/pyramid3"/>
    <dgm:cxn modelId="{C629E3EE-37CD-4D8D-8592-A1BECF3405A0}" type="presParOf" srcId="{96CDF2B0-F179-4953-88EC-511F3881F87D}" destId="{20FF467C-6301-4599-AF24-EDCFBA57E98F}" srcOrd="1" destOrd="0" presId="urn:microsoft.com/office/officeart/2005/8/layout/pyramid3"/>
    <dgm:cxn modelId="{921055D6-224A-4239-A409-10403A00C682}" type="presParOf" srcId="{E036CB9B-7AB5-48AB-A19B-9A581E912904}" destId="{602E805E-3BDC-4145-8207-947483294AC7}" srcOrd="10" destOrd="0" presId="urn:microsoft.com/office/officeart/2005/8/layout/pyramid3"/>
    <dgm:cxn modelId="{21846A81-C24B-449B-B65C-9492B2563672}" type="presParOf" srcId="{602E805E-3BDC-4145-8207-947483294AC7}" destId="{D036687E-EBF8-4834-969A-79E0A8AE6889}" srcOrd="0" destOrd="0" presId="urn:microsoft.com/office/officeart/2005/8/layout/pyramid3"/>
    <dgm:cxn modelId="{B5A9FC8C-C386-4F1C-8526-7E50378DA350}" type="presParOf" srcId="{602E805E-3BDC-4145-8207-947483294AC7}" destId="{AFFD6D22-7456-4A70-B084-9CCF2F53258A}" srcOrd="1" destOrd="0" presId="urn:microsoft.com/office/officeart/2005/8/layout/pyramid3"/>
    <dgm:cxn modelId="{DB7A893E-7E11-4498-98F3-A83982298E4B}" type="presParOf" srcId="{E036CB9B-7AB5-48AB-A19B-9A581E912904}" destId="{206DF2D8-1931-40B6-8EC3-DDBFCE5BE62D}" srcOrd="11" destOrd="0" presId="urn:microsoft.com/office/officeart/2005/8/layout/pyramid3"/>
    <dgm:cxn modelId="{C61134A8-AF74-4DA0-9389-F871CBF05785}" type="presParOf" srcId="{206DF2D8-1931-40B6-8EC3-DDBFCE5BE62D}" destId="{EC135FCE-58F4-44FF-86A5-843795BABC7D}" srcOrd="0" destOrd="0" presId="urn:microsoft.com/office/officeart/2005/8/layout/pyramid3"/>
    <dgm:cxn modelId="{44F91CD1-985C-433A-91C6-8571ED1FF0E3}" type="presParOf" srcId="{206DF2D8-1931-40B6-8EC3-DDBFCE5BE62D}" destId="{3CAD5E12-CFB8-49CE-8E63-F1885F49B81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5C4D8-12A4-484C-97BA-7E337AA3DCB8}">
      <dsp:nvSpPr>
        <dsp:cNvPr id="0" name=""/>
        <dsp:cNvSpPr/>
      </dsp:nvSpPr>
      <dsp:spPr>
        <a:xfrm rot="10800000">
          <a:off x="0" y="0"/>
          <a:ext cx="7488832" cy="468439"/>
        </a:xfrm>
        <a:prstGeom prst="trapezoid">
          <a:avLst>
            <a:gd name="adj" fmla="val 66611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/>
            <a:t>SKALA DAMPAK PROGRAM </a:t>
          </a:r>
          <a:r>
            <a:rPr lang="en-ID" sz="1200" b="0" kern="1200" dirty="0"/>
            <a:t>– </a:t>
          </a:r>
          <a:r>
            <a:rPr lang="en-ID" sz="1200" b="0" kern="1200" dirty="0" err="1"/>
            <a:t>jumlah</a:t>
          </a:r>
          <a:r>
            <a:rPr lang="en-ID" sz="1200" b="0" kern="1200" dirty="0"/>
            <a:t> </a:t>
          </a:r>
          <a:r>
            <a:rPr lang="en-ID" sz="1200" b="0" kern="1200" dirty="0" err="1"/>
            <a:t>manusia</a:t>
          </a:r>
          <a:r>
            <a:rPr lang="en-ID" sz="1200" b="0" kern="1200" dirty="0"/>
            <a:t> yang </a:t>
          </a:r>
          <a:r>
            <a:rPr lang="en-ID" sz="1200" b="0" kern="1200" dirty="0" err="1"/>
            <a:t>memperoleh</a:t>
          </a:r>
          <a:r>
            <a:rPr lang="en-ID" sz="1200" b="0" kern="1200" dirty="0"/>
            <a:t> </a:t>
          </a:r>
          <a:r>
            <a:rPr lang="en-ID" sz="1200" b="0" kern="1200" dirty="0" err="1"/>
            <a:t>manfaat</a:t>
          </a:r>
          <a:r>
            <a:rPr lang="en-ID" sz="1200" b="0" kern="1200" dirty="0"/>
            <a:t> program </a:t>
          </a:r>
        </a:p>
      </dsp:txBody>
      <dsp:txXfrm rot="-10800000">
        <a:off x="1310545" y="0"/>
        <a:ext cx="4867740" cy="468439"/>
      </dsp:txXfrm>
    </dsp:sp>
    <dsp:sp modelId="{6746FC24-5F1D-4052-B79C-87A729899934}">
      <dsp:nvSpPr>
        <dsp:cNvPr id="0" name=""/>
        <dsp:cNvSpPr/>
      </dsp:nvSpPr>
      <dsp:spPr>
        <a:xfrm rot="10800000">
          <a:off x="312034" y="468439"/>
          <a:ext cx="6864762" cy="468439"/>
        </a:xfrm>
        <a:prstGeom prst="trapezoid">
          <a:avLst>
            <a:gd name="adj" fmla="val 66611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/>
            <a:t>PERBAIKAN TERUS MENERUS – </a:t>
          </a:r>
          <a:r>
            <a:rPr lang="en-ID" sz="1200" b="0" kern="1200" dirty="0" err="1"/>
            <a:t>terapat</a:t>
          </a:r>
          <a:r>
            <a:rPr lang="en-ID" sz="1200" b="0" kern="1200" dirty="0"/>
            <a:t> </a:t>
          </a:r>
          <a:r>
            <a:rPr lang="en-ID" sz="1200" b="0" kern="1200" dirty="0" err="1"/>
            <a:t>evaluasi</a:t>
          </a:r>
          <a:r>
            <a:rPr lang="en-ID" sz="1200" b="0" kern="1200" dirty="0"/>
            <a:t> dan </a:t>
          </a:r>
          <a:r>
            <a:rPr lang="en-ID" sz="1200" b="0" kern="1200" dirty="0" err="1"/>
            <a:t>perbaikan</a:t>
          </a:r>
          <a:r>
            <a:rPr lang="en-ID" sz="1200" b="0" kern="1200" dirty="0"/>
            <a:t> </a:t>
          </a:r>
          <a:r>
            <a:rPr lang="en-ID" sz="1200" b="0" kern="1200" dirty="0" err="1"/>
            <a:t>terhadap</a:t>
          </a:r>
          <a:r>
            <a:rPr lang="en-ID" sz="1200" b="0" kern="1200" dirty="0"/>
            <a:t> program </a:t>
          </a:r>
          <a:r>
            <a:rPr lang="en-ID" sz="1200" b="0" kern="1200" dirty="0" err="1"/>
            <a:t>peberdayaan</a:t>
          </a:r>
          <a:r>
            <a:rPr lang="en-ID" sz="1200" b="0" kern="1200" dirty="0"/>
            <a:t> existing, program </a:t>
          </a:r>
          <a:r>
            <a:rPr lang="en-ID" sz="1200" b="0" kern="1200" dirty="0" err="1"/>
            <a:t>baru</a:t>
          </a:r>
          <a:r>
            <a:rPr lang="en-ID" sz="1200" b="0" kern="1200" dirty="0"/>
            <a:t> di </a:t>
          </a:r>
          <a:r>
            <a:rPr lang="en-ID" sz="1200" b="0" kern="1200" dirty="0" err="1"/>
            <a:t>daerah</a:t>
          </a:r>
          <a:r>
            <a:rPr lang="en-ID" sz="1200" b="0" kern="1200" dirty="0"/>
            <a:t> </a:t>
          </a:r>
          <a:r>
            <a:rPr lang="en-ID" sz="1200" b="0" kern="1200" dirty="0" err="1"/>
            <a:t>bencana</a:t>
          </a:r>
          <a:r>
            <a:rPr lang="en-ID" sz="1200" b="0" kern="1200" dirty="0"/>
            <a:t> </a:t>
          </a:r>
        </a:p>
      </dsp:txBody>
      <dsp:txXfrm rot="-10800000">
        <a:off x="1513368" y="468439"/>
        <a:ext cx="4462095" cy="468439"/>
      </dsp:txXfrm>
    </dsp:sp>
    <dsp:sp modelId="{DBD13818-F73E-4050-8EAE-1D4E80893E30}">
      <dsp:nvSpPr>
        <dsp:cNvPr id="0" name=""/>
        <dsp:cNvSpPr/>
      </dsp:nvSpPr>
      <dsp:spPr>
        <a:xfrm rot="10800000">
          <a:off x="624069" y="936879"/>
          <a:ext cx="6240693" cy="468439"/>
        </a:xfrm>
        <a:prstGeom prst="trapezoid">
          <a:avLst>
            <a:gd name="adj" fmla="val 66611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b="0" kern="1200" dirty="0" err="1"/>
            <a:t>Perbaikan</a:t>
          </a:r>
          <a:r>
            <a:rPr lang="en-ID" sz="1200" b="0" kern="1200" dirty="0"/>
            <a:t> Terus </a:t>
          </a:r>
          <a:r>
            <a:rPr lang="en-ID" sz="1200" b="0" kern="1200" dirty="0" err="1"/>
            <a:t>Menerus</a:t>
          </a:r>
          <a:r>
            <a:rPr lang="en-ID" sz="1200" b="0" kern="1200" dirty="0"/>
            <a:t> </a:t>
          </a:r>
          <a:r>
            <a:rPr lang="en-ID" sz="1200" b="1" kern="1200" dirty="0"/>
            <a:t>– </a:t>
          </a:r>
          <a:r>
            <a:rPr lang="en-ID" sz="1200" b="0" kern="1200" dirty="0" err="1"/>
            <a:t>dikaitkan</a:t>
          </a:r>
          <a:r>
            <a:rPr lang="en-ID" sz="1200" b="0" kern="1200" dirty="0"/>
            <a:t> </a:t>
          </a:r>
          <a:r>
            <a:rPr lang="en-ID" sz="1200" b="0" kern="1200" dirty="0" err="1"/>
            <a:t>dengan</a:t>
          </a:r>
          <a:r>
            <a:rPr lang="en-ID" sz="1200" b="0" kern="1200" dirty="0"/>
            <a:t> program </a:t>
          </a:r>
          <a:r>
            <a:rPr lang="en-ID" sz="1200" b="0" kern="1200" dirty="0" err="1"/>
            <a:t>pemberdayaan</a:t>
          </a:r>
          <a:r>
            <a:rPr lang="en-ID" sz="1200" b="0" kern="1200" dirty="0"/>
            <a:t> </a:t>
          </a:r>
          <a:r>
            <a:rPr lang="en-ID" sz="1200" b="0" kern="1200" dirty="0" err="1"/>
            <a:t>eksisting</a:t>
          </a:r>
          <a:endParaRPr lang="en-ID" sz="1200" b="0" kern="1200" dirty="0"/>
        </a:p>
      </dsp:txBody>
      <dsp:txXfrm rot="-10800000">
        <a:off x="1716190" y="936879"/>
        <a:ext cx="4056450" cy="468439"/>
      </dsp:txXfrm>
    </dsp:sp>
    <dsp:sp modelId="{E2FB2046-8E5F-4485-A1B5-1E5FA4BED471}">
      <dsp:nvSpPr>
        <dsp:cNvPr id="0" name=""/>
        <dsp:cNvSpPr/>
      </dsp:nvSpPr>
      <dsp:spPr>
        <a:xfrm rot="10800000">
          <a:off x="891564" y="1385874"/>
          <a:ext cx="5616624" cy="468439"/>
        </a:xfrm>
        <a:prstGeom prst="trapezoid">
          <a:avLst>
            <a:gd name="adj" fmla="val 66611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JANGKAUAN KEMITRAAN </a:t>
          </a:r>
          <a:r>
            <a:rPr lang="en-US" sz="1200" kern="1200" dirty="0"/>
            <a:t>– </a:t>
          </a:r>
          <a:r>
            <a:rPr lang="en-US" sz="1200" kern="1200" dirty="0" err="1"/>
            <a:t>masyarakat-pemerintah-perusahaan</a:t>
          </a:r>
          <a:r>
            <a:rPr lang="en-US" sz="1200" kern="1200" dirty="0"/>
            <a:t> – Lembaga </a:t>
          </a:r>
          <a:r>
            <a:rPr lang="en-US" sz="1200" kern="1200" dirty="0" err="1"/>
            <a:t>internasional</a:t>
          </a:r>
          <a:endParaRPr lang="en-ID" sz="1200" kern="1200" dirty="0"/>
        </a:p>
      </dsp:txBody>
      <dsp:txXfrm rot="-10800000">
        <a:off x="1874473" y="1385874"/>
        <a:ext cx="3650805" cy="468439"/>
      </dsp:txXfrm>
    </dsp:sp>
    <dsp:sp modelId="{4D4559BD-20BC-4B48-93E0-46D980A204D0}">
      <dsp:nvSpPr>
        <dsp:cNvPr id="0" name=""/>
        <dsp:cNvSpPr/>
      </dsp:nvSpPr>
      <dsp:spPr>
        <a:xfrm rot="10800000">
          <a:off x="1208547" y="1854314"/>
          <a:ext cx="4992554" cy="468439"/>
        </a:xfrm>
        <a:prstGeom prst="trapezoid">
          <a:avLst>
            <a:gd name="adj" fmla="val 66611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Jangkauan</a:t>
          </a:r>
          <a:r>
            <a:rPr lang="en-US" sz="1200" kern="1200" dirty="0"/>
            <a:t> </a:t>
          </a:r>
          <a:r>
            <a:rPr lang="en-US" sz="1200" kern="1200" dirty="0" err="1"/>
            <a:t>kemitraan</a:t>
          </a:r>
          <a:r>
            <a:rPr lang="en-US" sz="1200" kern="1200" dirty="0"/>
            <a:t> – </a:t>
          </a:r>
          <a:r>
            <a:rPr lang="en-US" sz="1200" kern="1200" dirty="0" err="1"/>
            <a:t>masyarakat-pemerintah-perusahaan</a:t>
          </a:r>
          <a:endParaRPr lang="en-ID" sz="1200" kern="1200" dirty="0"/>
        </a:p>
      </dsp:txBody>
      <dsp:txXfrm rot="-10800000">
        <a:off x="2082244" y="1854314"/>
        <a:ext cx="3245160" cy="468439"/>
      </dsp:txXfrm>
    </dsp:sp>
    <dsp:sp modelId="{80CBC8E5-0F1F-4F81-A02B-10C433F4781A}">
      <dsp:nvSpPr>
        <dsp:cNvPr id="0" name=""/>
        <dsp:cNvSpPr/>
      </dsp:nvSpPr>
      <dsp:spPr>
        <a:xfrm rot="10800000">
          <a:off x="1525531" y="2322754"/>
          <a:ext cx="4368485" cy="468439"/>
        </a:xfrm>
        <a:prstGeom prst="trapezoid">
          <a:avLst>
            <a:gd name="adj" fmla="val 66611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Jangkauan</a:t>
          </a:r>
          <a:r>
            <a:rPr lang="en-US" sz="1200" kern="1200" dirty="0"/>
            <a:t> </a:t>
          </a:r>
          <a:r>
            <a:rPr lang="en-US" sz="1200" kern="1200" dirty="0" err="1"/>
            <a:t>kemitraan</a:t>
          </a:r>
          <a:r>
            <a:rPr lang="en-US" sz="1200" kern="1200" dirty="0"/>
            <a:t> – </a:t>
          </a:r>
          <a:r>
            <a:rPr lang="en-US" sz="1200" kern="1200" dirty="0" err="1"/>
            <a:t>masyarakat-pemerintah</a:t>
          </a:r>
          <a:endParaRPr lang="en-ID" sz="1200" kern="1200" dirty="0"/>
        </a:p>
      </dsp:txBody>
      <dsp:txXfrm rot="-10800000">
        <a:off x="2290016" y="2322754"/>
        <a:ext cx="2839515" cy="468439"/>
      </dsp:txXfrm>
    </dsp:sp>
    <dsp:sp modelId="{117AF340-3753-4FFC-80A9-D6C960AE11E7}">
      <dsp:nvSpPr>
        <dsp:cNvPr id="0" name=""/>
        <dsp:cNvSpPr/>
      </dsp:nvSpPr>
      <dsp:spPr>
        <a:xfrm rot="10800000">
          <a:off x="1842514" y="2791194"/>
          <a:ext cx="3744416" cy="468439"/>
        </a:xfrm>
        <a:prstGeom prst="trapezoid">
          <a:avLst>
            <a:gd name="adj" fmla="val 66611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Jangkauan kemitraan – masyarakat</a:t>
          </a:r>
          <a:endParaRPr lang="en-ID" sz="1200" kern="1200" dirty="0"/>
        </a:p>
      </dsp:txBody>
      <dsp:txXfrm rot="-10800000">
        <a:off x="2497787" y="2791194"/>
        <a:ext cx="2433870" cy="468439"/>
      </dsp:txXfrm>
    </dsp:sp>
    <dsp:sp modelId="{8892B3EB-D1BC-4D98-A865-1B3523B7A575}">
      <dsp:nvSpPr>
        <dsp:cNvPr id="0" name=""/>
        <dsp:cNvSpPr/>
      </dsp:nvSpPr>
      <dsp:spPr>
        <a:xfrm rot="10800000">
          <a:off x="2184242" y="3279078"/>
          <a:ext cx="3120346" cy="468439"/>
        </a:xfrm>
        <a:prstGeom prst="trapezoid">
          <a:avLst>
            <a:gd name="adj" fmla="val 66611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JANGKAUAN SPASIAL </a:t>
          </a:r>
          <a:r>
            <a:rPr lang="en-US" sz="1200" kern="1200" dirty="0" err="1"/>
            <a:t>Internasional</a:t>
          </a:r>
          <a:endParaRPr lang="en-ID" sz="1200" kern="1200" dirty="0"/>
        </a:p>
      </dsp:txBody>
      <dsp:txXfrm rot="-10800000">
        <a:off x="2730303" y="3279078"/>
        <a:ext cx="2028225" cy="468439"/>
      </dsp:txXfrm>
    </dsp:sp>
    <dsp:sp modelId="{F3F09669-8D67-48CC-AAD4-5A1015D49332}">
      <dsp:nvSpPr>
        <dsp:cNvPr id="0" name=""/>
        <dsp:cNvSpPr/>
      </dsp:nvSpPr>
      <dsp:spPr>
        <a:xfrm rot="10800000">
          <a:off x="2496277" y="3747518"/>
          <a:ext cx="2496277" cy="468439"/>
        </a:xfrm>
        <a:prstGeom prst="trapezoid">
          <a:avLst>
            <a:gd name="adj" fmla="val 66611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Jangkauan</a:t>
          </a:r>
          <a:r>
            <a:rPr lang="en-US" sz="1200" kern="1200" dirty="0"/>
            <a:t> </a:t>
          </a:r>
          <a:r>
            <a:rPr lang="en-US" sz="1200" kern="1200" dirty="0" err="1"/>
            <a:t>Spasial</a:t>
          </a:r>
          <a:r>
            <a:rPr lang="en-US" sz="1200" kern="1200" dirty="0"/>
            <a:t> Nasional</a:t>
          </a:r>
          <a:endParaRPr lang="en-ID" sz="1200" kern="1200" dirty="0"/>
        </a:p>
      </dsp:txBody>
      <dsp:txXfrm rot="-10800000">
        <a:off x="2933125" y="3747518"/>
        <a:ext cx="1622580" cy="468439"/>
      </dsp:txXfrm>
    </dsp:sp>
    <dsp:sp modelId="{286B3EFC-0840-4323-B012-94DDF20D77A9}">
      <dsp:nvSpPr>
        <dsp:cNvPr id="0" name=""/>
        <dsp:cNvSpPr/>
      </dsp:nvSpPr>
      <dsp:spPr>
        <a:xfrm rot="10800000">
          <a:off x="2808312" y="4215958"/>
          <a:ext cx="1872208" cy="468439"/>
        </a:xfrm>
        <a:prstGeom prst="trapezoid">
          <a:avLst>
            <a:gd name="adj" fmla="val 66611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Jangkauan</a:t>
          </a:r>
          <a:r>
            <a:rPr lang="en-US" sz="1200" kern="1200" dirty="0"/>
            <a:t> </a:t>
          </a:r>
          <a:r>
            <a:rPr lang="en-US" sz="1200" kern="1200" dirty="0" err="1"/>
            <a:t>Spasial</a:t>
          </a:r>
          <a:r>
            <a:rPr lang="en-US" sz="1200" kern="1200" dirty="0"/>
            <a:t> </a:t>
          </a:r>
          <a:r>
            <a:rPr lang="en-US" sz="1200" kern="1200" dirty="0" err="1"/>
            <a:t>Provinsi</a:t>
          </a:r>
          <a:endParaRPr lang="en-ID" sz="1200" kern="1200" dirty="0"/>
        </a:p>
      </dsp:txBody>
      <dsp:txXfrm rot="-10800000">
        <a:off x="3135948" y="4215958"/>
        <a:ext cx="1216935" cy="468439"/>
      </dsp:txXfrm>
    </dsp:sp>
    <dsp:sp modelId="{D036687E-EBF8-4834-969A-79E0A8AE6889}">
      <dsp:nvSpPr>
        <dsp:cNvPr id="0" name=""/>
        <dsp:cNvSpPr/>
      </dsp:nvSpPr>
      <dsp:spPr>
        <a:xfrm rot="10800000">
          <a:off x="3120346" y="4684398"/>
          <a:ext cx="1248138" cy="468439"/>
        </a:xfrm>
        <a:prstGeom prst="trapezoid">
          <a:avLst>
            <a:gd name="adj" fmla="val 66611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Jangkauan</a:t>
          </a:r>
          <a:r>
            <a:rPr lang="en-US" sz="1200" kern="1200" dirty="0"/>
            <a:t> </a:t>
          </a:r>
          <a:r>
            <a:rPr lang="en-US" sz="1200" kern="1200" dirty="0" err="1"/>
            <a:t>Spasial</a:t>
          </a:r>
          <a:r>
            <a:rPr lang="en-US" sz="1200" kern="1200" dirty="0"/>
            <a:t> </a:t>
          </a:r>
          <a:r>
            <a:rPr lang="en-US" sz="1200" kern="1200" dirty="0" err="1"/>
            <a:t>Kabupaten</a:t>
          </a:r>
          <a:endParaRPr lang="en-ID" sz="1200" kern="1200" dirty="0"/>
        </a:p>
      </dsp:txBody>
      <dsp:txXfrm rot="-10800000">
        <a:off x="3338770" y="4684398"/>
        <a:ext cx="811290" cy="468439"/>
      </dsp:txXfrm>
    </dsp:sp>
    <dsp:sp modelId="{EC135FCE-58F4-44FF-86A5-843795BABC7D}">
      <dsp:nvSpPr>
        <dsp:cNvPr id="0" name=""/>
        <dsp:cNvSpPr/>
      </dsp:nvSpPr>
      <dsp:spPr>
        <a:xfrm rot="10800000">
          <a:off x="2417507" y="5152838"/>
          <a:ext cx="2653817" cy="468439"/>
        </a:xfrm>
        <a:prstGeom prst="trapezoid">
          <a:avLst>
            <a:gd name="adj" fmla="val 6661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 err="1"/>
            <a:t>Keterlibatan</a:t>
          </a:r>
          <a:r>
            <a:rPr lang="en-ID" sz="1200" kern="1200" dirty="0"/>
            <a:t> Perusahaan </a:t>
          </a:r>
          <a:r>
            <a:rPr lang="en-ID" sz="1200" kern="1200" dirty="0" err="1"/>
            <a:t>dalam</a:t>
          </a:r>
          <a:r>
            <a:rPr lang="en-ID" sz="1200" kern="1200" dirty="0"/>
            <a:t> </a:t>
          </a:r>
          <a:r>
            <a:rPr lang="en-ID" sz="1200" kern="1200" dirty="0" err="1"/>
            <a:t>Tahapan</a:t>
          </a:r>
          <a:r>
            <a:rPr lang="en-ID" sz="1200" kern="1200" dirty="0"/>
            <a:t> </a:t>
          </a:r>
          <a:r>
            <a:rPr lang="en-ID" sz="1200" kern="1200" dirty="0" err="1"/>
            <a:t>Penanganan</a:t>
          </a:r>
          <a:r>
            <a:rPr lang="en-ID" sz="1200" kern="1200" dirty="0"/>
            <a:t> dan </a:t>
          </a:r>
          <a:r>
            <a:rPr lang="en-ID" sz="1200" kern="1200" dirty="0" err="1"/>
            <a:t>Penanggulangan</a:t>
          </a:r>
          <a:r>
            <a:rPr lang="en-ID" sz="1200" kern="1200" dirty="0"/>
            <a:t> </a:t>
          </a:r>
          <a:r>
            <a:rPr lang="en-ID" sz="1200" kern="1200" dirty="0" err="1"/>
            <a:t>Bencana</a:t>
          </a:r>
          <a:endParaRPr lang="en-ID" sz="1200" kern="1200" dirty="0"/>
        </a:p>
      </dsp:txBody>
      <dsp:txXfrm rot="-10800000">
        <a:off x="2417507" y="5152838"/>
        <a:ext cx="2653817" cy="468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55256-F192-4D58-9CE6-3664C6AFA7FB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CB94-0084-4C86-A5D9-9DCD02C6159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0" tIns="45715" rIns="91430" bIns="45715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9047097"/>
            <a:ext cx="2971800" cy="476250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2630" indent="-278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1250" indent="-222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5750" indent="-222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222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fld id="{BB661989-4ABA-482A-AC53-C26C4A0BD062}" type="slidenum">
              <a:rPr lang="en-US" sz="120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</a:t>
            </a:fld>
            <a:endParaRPr lang="en-US" sz="12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5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id-ID" altLang="id-ID" dirty="0"/>
              <a:t>PROPER </a:t>
            </a:r>
            <a:r>
              <a:rPr lang="id-ID" altLang="id-ID" dirty="0" err="1"/>
              <a:t>assessment</a:t>
            </a:r>
            <a:r>
              <a:rPr lang="id-ID" altLang="id-ID" dirty="0"/>
              <a:t> </a:t>
            </a:r>
            <a:r>
              <a:rPr lang="id-ID" altLang="id-ID" dirty="0" err="1"/>
              <a:t>criteria</a:t>
            </a:r>
            <a:r>
              <a:rPr lang="id-ID" altLang="id-ID" dirty="0"/>
              <a:t> </a:t>
            </a:r>
            <a:r>
              <a:rPr lang="id-ID" altLang="id-ID" dirty="0" err="1"/>
              <a:t>consist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two</a:t>
            </a:r>
            <a:r>
              <a:rPr lang="id-ID" altLang="id-ID" dirty="0"/>
              <a:t> </a:t>
            </a:r>
            <a:r>
              <a:rPr lang="id-ID" altLang="id-ID" dirty="0" err="1"/>
              <a:t>categories</a:t>
            </a:r>
            <a:r>
              <a:rPr lang="id-ID" altLang="id-ID" dirty="0"/>
              <a:t>, </a:t>
            </a:r>
            <a:r>
              <a:rPr lang="id-ID" altLang="id-ID" dirty="0" err="1"/>
              <a:t>namely</a:t>
            </a:r>
            <a:r>
              <a:rPr lang="id-ID" altLang="id-ID" dirty="0"/>
              <a:t> </a:t>
            </a:r>
            <a:r>
              <a:rPr lang="id-ID" altLang="id-ID" dirty="0" err="1"/>
              <a:t>compliance</a:t>
            </a:r>
            <a:r>
              <a:rPr lang="id-ID" altLang="id-ID" dirty="0"/>
              <a:t> </a:t>
            </a:r>
            <a:r>
              <a:rPr lang="id-ID" altLang="id-ID" dirty="0" err="1"/>
              <a:t>assessment</a:t>
            </a:r>
            <a:r>
              <a:rPr lang="id-ID" altLang="id-ID" dirty="0"/>
              <a:t> </a:t>
            </a:r>
            <a:r>
              <a:rPr lang="id-ID" altLang="id-ID" dirty="0" err="1"/>
              <a:t>criteria</a:t>
            </a:r>
            <a:r>
              <a:rPr lang="id-ID" altLang="id-ID" dirty="0"/>
              <a:t> </a:t>
            </a:r>
            <a:r>
              <a:rPr lang="id-ID" altLang="id-ID" dirty="0" err="1"/>
              <a:t>and</a:t>
            </a:r>
            <a:r>
              <a:rPr lang="id-ID" altLang="id-ID" dirty="0"/>
              <a:t>  </a:t>
            </a:r>
            <a:r>
              <a:rPr lang="id-ID" altLang="id-ID" dirty="0" err="1"/>
              <a:t>beyond</a:t>
            </a:r>
            <a:r>
              <a:rPr lang="id-ID" altLang="id-ID" dirty="0"/>
              <a:t> </a:t>
            </a:r>
            <a:r>
              <a:rPr lang="id-ID" altLang="id-ID" dirty="0" err="1"/>
              <a:t>compliance</a:t>
            </a:r>
            <a:r>
              <a:rPr lang="id-ID" altLang="id-ID" dirty="0"/>
              <a:t> </a:t>
            </a:r>
            <a:r>
              <a:rPr lang="id-ID" altLang="id-ID" dirty="0" err="1"/>
              <a:t>assessment</a:t>
            </a:r>
            <a:r>
              <a:rPr lang="id-ID" altLang="id-ID" dirty="0"/>
              <a:t> </a:t>
            </a:r>
            <a:r>
              <a:rPr lang="id-ID" altLang="id-ID" dirty="0" err="1"/>
              <a:t>criteria</a:t>
            </a:r>
            <a:r>
              <a:rPr lang="id-ID" altLang="id-ID" dirty="0"/>
              <a:t>.  </a:t>
            </a:r>
            <a:r>
              <a:rPr lang="id-ID" altLang="id-ID" dirty="0" err="1"/>
              <a:t>Compliance</a:t>
            </a:r>
            <a:r>
              <a:rPr lang="id-ID" altLang="id-ID" dirty="0"/>
              <a:t>  </a:t>
            </a:r>
            <a:r>
              <a:rPr lang="id-ID" altLang="id-ID" dirty="0" err="1"/>
              <a:t>assessment</a:t>
            </a:r>
            <a:r>
              <a:rPr lang="id-ID" altLang="id-ID" dirty="0"/>
              <a:t> </a:t>
            </a:r>
            <a:r>
              <a:rPr lang="id-ID" altLang="id-ID" dirty="0" err="1"/>
              <a:t>criteria</a:t>
            </a:r>
            <a:r>
              <a:rPr lang="id-ID" altLang="id-ID" dirty="0"/>
              <a:t>  </a:t>
            </a:r>
            <a:r>
              <a:rPr lang="id-ID" altLang="id-ID" dirty="0" err="1"/>
              <a:t>adherence</a:t>
            </a:r>
            <a:r>
              <a:rPr lang="id-ID" altLang="id-ID" dirty="0"/>
              <a:t> </a:t>
            </a:r>
            <a:r>
              <a:rPr lang="id-ID" altLang="id-ID" dirty="0" err="1"/>
              <a:t>to</a:t>
            </a:r>
            <a:r>
              <a:rPr lang="id-ID" altLang="id-ID" dirty="0"/>
              <a:t> </a:t>
            </a:r>
            <a:r>
              <a:rPr lang="id-ID" altLang="id-ID" dirty="0" err="1"/>
              <a:t>answer</a:t>
            </a:r>
            <a:r>
              <a:rPr lang="id-ID" altLang="id-ID" dirty="0"/>
              <a:t> </a:t>
            </a:r>
            <a:r>
              <a:rPr lang="id-ID" altLang="id-ID" dirty="0" err="1"/>
              <a:t>simple</a:t>
            </a:r>
            <a:r>
              <a:rPr lang="id-ID" altLang="id-ID" dirty="0"/>
              <a:t> </a:t>
            </a:r>
            <a:r>
              <a:rPr lang="id-ID" altLang="id-ID" dirty="0" err="1"/>
              <a:t>questions</a:t>
            </a:r>
            <a:r>
              <a:rPr lang="id-ID" altLang="id-ID" dirty="0"/>
              <a:t>, ” Does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company</a:t>
            </a:r>
            <a:r>
              <a:rPr lang="id-ID" altLang="id-ID" dirty="0"/>
              <a:t> </a:t>
            </a:r>
            <a:r>
              <a:rPr lang="id-ID" altLang="id-ID" dirty="0" err="1"/>
              <a:t>have</a:t>
            </a:r>
            <a:r>
              <a:rPr lang="id-ID" altLang="id-ID" dirty="0"/>
              <a:t> </a:t>
            </a:r>
            <a:r>
              <a:rPr lang="id-ID" altLang="id-ID" dirty="0" err="1"/>
              <a:t>already</a:t>
            </a:r>
            <a:r>
              <a:rPr lang="id-ID" altLang="id-ID" dirty="0"/>
              <a:t> </a:t>
            </a:r>
            <a:r>
              <a:rPr lang="id-ID" altLang="id-ID" dirty="0" err="1"/>
              <a:t>obeyed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rules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environmental</a:t>
            </a:r>
            <a:r>
              <a:rPr lang="id-ID" altLang="id-ID" dirty="0"/>
              <a:t> </a:t>
            </a:r>
            <a:r>
              <a:rPr lang="id-ID" altLang="id-ID" dirty="0" err="1"/>
              <a:t>management</a:t>
            </a:r>
            <a:r>
              <a:rPr lang="id-ID" altLang="id-ID" dirty="0"/>
              <a:t> ?” If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company</a:t>
            </a:r>
            <a:r>
              <a:rPr lang="id-ID" altLang="id-ID" dirty="0"/>
              <a:t> </a:t>
            </a:r>
            <a:r>
              <a:rPr lang="id-ID" altLang="id-ID" dirty="0" err="1"/>
              <a:t>comply</a:t>
            </a:r>
            <a:r>
              <a:rPr lang="id-ID" altLang="id-ID" dirty="0"/>
              <a:t> </a:t>
            </a:r>
            <a:r>
              <a:rPr lang="id-ID" altLang="id-ID" dirty="0" err="1"/>
              <a:t>than</a:t>
            </a:r>
            <a:r>
              <a:rPr lang="id-ID" altLang="id-ID" dirty="0"/>
              <a:t> </a:t>
            </a:r>
            <a:r>
              <a:rPr lang="id-ID" altLang="id-ID" dirty="0" err="1"/>
              <a:t>it</a:t>
            </a:r>
            <a:r>
              <a:rPr lang="id-ID" altLang="id-ID" dirty="0"/>
              <a:t> </a:t>
            </a:r>
            <a:r>
              <a:rPr lang="id-ID" altLang="id-ID" dirty="0" err="1"/>
              <a:t>will</a:t>
            </a:r>
            <a:r>
              <a:rPr lang="id-ID" altLang="id-ID" dirty="0"/>
              <a:t> </a:t>
            </a:r>
            <a:r>
              <a:rPr lang="id-ID" altLang="id-ID" dirty="0" err="1"/>
              <a:t>be</a:t>
            </a:r>
            <a:r>
              <a:rPr lang="id-ID" altLang="id-ID" dirty="0"/>
              <a:t> </a:t>
            </a:r>
            <a:r>
              <a:rPr lang="id-ID" altLang="id-ID" dirty="0" err="1"/>
              <a:t>awarded</a:t>
            </a:r>
            <a:r>
              <a:rPr lang="id-ID" altLang="id-ID" dirty="0"/>
              <a:t> </a:t>
            </a:r>
            <a:r>
              <a:rPr lang="id-ID" altLang="id-ID" dirty="0" err="1"/>
              <a:t>Blue</a:t>
            </a:r>
            <a:r>
              <a:rPr lang="id-ID" altLang="id-ID" dirty="0"/>
              <a:t> </a:t>
            </a:r>
            <a:r>
              <a:rPr lang="id-ID" altLang="id-ID" dirty="0" err="1"/>
              <a:t>rating</a:t>
            </a:r>
            <a:r>
              <a:rPr lang="id-ID" altLang="id-ID" dirty="0"/>
              <a:t>. The </a:t>
            </a:r>
            <a:r>
              <a:rPr lang="id-ID" altLang="id-ID" dirty="0" err="1"/>
              <a:t>company</a:t>
            </a:r>
            <a:r>
              <a:rPr lang="id-ID" altLang="id-ID" dirty="0"/>
              <a:t> </a:t>
            </a:r>
            <a:r>
              <a:rPr lang="id-ID" altLang="id-ID" dirty="0" err="1"/>
              <a:t>will</a:t>
            </a:r>
            <a:r>
              <a:rPr lang="id-ID" altLang="id-ID" dirty="0"/>
              <a:t> </a:t>
            </a:r>
            <a:r>
              <a:rPr lang="id-ID" altLang="id-ID" dirty="0" err="1"/>
              <a:t>receive</a:t>
            </a:r>
            <a:r>
              <a:rPr lang="id-ID" altLang="id-ID" dirty="0"/>
              <a:t> </a:t>
            </a:r>
            <a:r>
              <a:rPr lang="id-ID" altLang="id-ID" dirty="0" err="1"/>
              <a:t>a</a:t>
            </a:r>
            <a:r>
              <a:rPr lang="id-ID" altLang="id-ID" dirty="0"/>
              <a:t> </a:t>
            </a:r>
            <a:r>
              <a:rPr lang="id-ID" altLang="id-ID" dirty="0" err="1"/>
              <a:t>red</a:t>
            </a:r>
            <a:r>
              <a:rPr lang="id-ID" altLang="id-ID" dirty="0"/>
              <a:t> </a:t>
            </a:r>
            <a:r>
              <a:rPr lang="id-ID" altLang="id-ID" dirty="0" err="1"/>
              <a:t>rating</a:t>
            </a:r>
            <a:r>
              <a:rPr lang="id-ID" altLang="id-ID" dirty="0"/>
              <a:t> </a:t>
            </a:r>
            <a:r>
              <a:rPr lang="id-ID" altLang="id-ID" dirty="0" err="1"/>
              <a:t>if</a:t>
            </a:r>
            <a:r>
              <a:rPr lang="id-ID" altLang="id-ID" dirty="0"/>
              <a:t> </a:t>
            </a:r>
            <a:r>
              <a:rPr lang="id-ID" altLang="id-ID" dirty="0" err="1"/>
              <a:t>they</a:t>
            </a:r>
            <a:r>
              <a:rPr lang="id-ID" altLang="id-ID" dirty="0"/>
              <a:t> </a:t>
            </a:r>
            <a:r>
              <a:rPr lang="id-ID" altLang="id-ID" dirty="0" err="1"/>
              <a:t>have</a:t>
            </a:r>
            <a:r>
              <a:rPr lang="id-ID" altLang="id-ID" dirty="0"/>
              <a:t> not </a:t>
            </a:r>
            <a:r>
              <a:rPr lang="id-ID" altLang="id-ID" dirty="0" err="1"/>
              <a:t>been</a:t>
            </a:r>
            <a:r>
              <a:rPr lang="id-ID" altLang="id-ID" dirty="0"/>
              <a:t> </a:t>
            </a:r>
            <a:r>
              <a:rPr lang="id-ID" altLang="id-ID" dirty="0" err="1"/>
              <a:t>able</a:t>
            </a:r>
            <a:r>
              <a:rPr lang="id-ID" altLang="id-ID" dirty="0"/>
              <a:t> </a:t>
            </a:r>
            <a:r>
              <a:rPr lang="id-ID" altLang="id-ID" dirty="0" err="1"/>
              <a:t>to</a:t>
            </a:r>
            <a:r>
              <a:rPr lang="id-ID" altLang="id-ID" dirty="0"/>
              <a:t> </a:t>
            </a:r>
            <a:r>
              <a:rPr lang="id-ID" altLang="id-ID" dirty="0" err="1"/>
              <a:t>meet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environmental</a:t>
            </a:r>
            <a:r>
              <a:rPr lang="id-ID" altLang="id-ID" dirty="0"/>
              <a:t> </a:t>
            </a:r>
            <a:r>
              <a:rPr lang="id-ID" altLang="id-ID" dirty="0" err="1"/>
              <a:t>regulations</a:t>
            </a:r>
            <a:r>
              <a:rPr lang="id-ID" altLang="id-ID" dirty="0"/>
              <a:t> </a:t>
            </a:r>
            <a:r>
              <a:rPr lang="id-ID" altLang="id-ID" dirty="0" err="1"/>
              <a:t>but</a:t>
            </a:r>
            <a:r>
              <a:rPr lang="id-ID" altLang="id-ID" dirty="0"/>
              <a:t> </a:t>
            </a:r>
            <a:r>
              <a:rPr lang="id-ID" altLang="id-ID" dirty="0" err="1"/>
              <a:t>already</a:t>
            </a:r>
            <a:r>
              <a:rPr lang="id-ID" altLang="id-ID" dirty="0"/>
              <a:t> </a:t>
            </a:r>
            <a:r>
              <a:rPr lang="id-ID" altLang="id-ID" dirty="0" err="1"/>
              <a:t>have</a:t>
            </a:r>
            <a:r>
              <a:rPr lang="id-ID" altLang="id-ID" dirty="0"/>
              <a:t> </a:t>
            </a:r>
            <a:r>
              <a:rPr lang="id-ID" altLang="id-ID" dirty="0" err="1"/>
              <a:t>efforts</a:t>
            </a:r>
            <a:r>
              <a:rPr lang="id-ID" altLang="id-ID" dirty="0"/>
              <a:t> </a:t>
            </a:r>
            <a:r>
              <a:rPr lang="id-ID" altLang="id-ID" dirty="0" err="1"/>
              <a:t>to</a:t>
            </a:r>
            <a:r>
              <a:rPr lang="id-ID" altLang="id-ID" dirty="0"/>
              <a:t> </a:t>
            </a:r>
            <a:r>
              <a:rPr lang="id-ID" altLang="id-ID" dirty="0" err="1"/>
              <a:t>improve</a:t>
            </a:r>
            <a:r>
              <a:rPr lang="id-ID" altLang="id-ID" dirty="0"/>
              <a:t> </a:t>
            </a:r>
            <a:r>
              <a:rPr lang="id-ID" altLang="id-ID" dirty="0" err="1"/>
              <a:t>its</a:t>
            </a:r>
            <a:r>
              <a:rPr lang="id-ID" altLang="id-ID" dirty="0"/>
              <a:t> </a:t>
            </a:r>
            <a:r>
              <a:rPr lang="id-ID" altLang="id-ID" dirty="0" err="1"/>
              <a:t>management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environment</a:t>
            </a:r>
            <a:r>
              <a:rPr lang="id-ID" altLang="id-ID" dirty="0"/>
              <a:t>. The Company </a:t>
            </a:r>
            <a:r>
              <a:rPr lang="id-ID" altLang="id-ID" dirty="0" err="1"/>
              <a:t>received</a:t>
            </a:r>
            <a:r>
              <a:rPr lang="id-ID" altLang="id-ID" dirty="0"/>
              <a:t> </a:t>
            </a:r>
            <a:r>
              <a:rPr lang="id-ID" altLang="id-ID" dirty="0" err="1"/>
              <a:t>ratings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black</a:t>
            </a:r>
            <a:r>
              <a:rPr lang="id-ID" altLang="id-ID" dirty="0"/>
              <a:t>, </a:t>
            </a:r>
            <a:r>
              <a:rPr lang="id-ID" altLang="id-ID" dirty="0" err="1"/>
              <a:t>if</a:t>
            </a:r>
            <a:r>
              <a:rPr lang="id-ID" altLang="id-ID" dirty="0"/>
              <a:t> </a:t>
            </a:r>
            <a:r>
              <a:rPr lang="id-ID" altLang="id-ID" dirty="0" err="1"/>
              <a:t>they</a:t>
            </a:r>
            <a:r>
              <a:rPr lang="id-ID" altLang="id-ID" dirty="0"/>
              <a:t> </a:t>
            </a:r>
            <a:r>
              <a:rPr lang="id-ID" altLang="id-ID" dirty="0" err="1"/>
              <a:t>do</a:t>
            </a:r>
            <a:r>
              <a:rPr lang="id-ID" altLang="id-ID" dirty="0"/>
              <a:t> not </a:t>
            </a:r>
            <a:r>
              <a:rPr lang="id-ID" altLang="id-ID" dirty="0" err="1"/>
              <a:t>pollute</a:t>
            </a:r>
            <a:r>
              <a:rPr lang="id-ID" altLang="id-ID" dirty="0"/>
              <a:t> </a:t>
            </a:r>
            <a:r>
              <a:rPr lang="id-ID" altLang="id-ID" dirty="0" err="1"/>
              <a:t>or</a:t>
            </a:r>
            <a:r>
              <a:rPr lang="id-ID" altLang="id-ID" dirty="0"/>
              <a:t> </a:t>
            </a:r>
            <a:r>
              <a:rPr lang="id-ID" altLang="id-ID" dirty="0" err="1"/>
              <a:t>damage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environment</a:t>
            </a:r>
            <a:r>
              <a:rPr lang="id-ID" altLang="id-ID" dirty="0"/>
              <a:t>, </a:t>
            </a:r>
            <a:r>
              <a:rPr lang="id-ID" altLang="id-ID" dirty="0" err="1"/>
              <a:t>or</a:t>
            </a:r>
            <a:r>
              <a:rPr lang="id-ID" altLang="id-ID" dirty="0"/>
              <a:t> </a:t>
            </a:r>
            <a:r>
              <a:rPr lang="id-ID" altLang="id-ID" dirty="0" err="1"/>
              <a:t>no</a:t>
            </a:r>
            <a:r>
              <a:rPr lang="id-ID" altLang="id-ID" dirty="0"/>
              <a:t> </a:t>
            </a:r>
            <a:r>
              <a:rPr lang="id-ID" altLang="id-ID" dirty="0" err="1"/>
              <a:t>attempt</a:t>
            </a:r>
            <a:r>
              <a:rPr lang="id-ID" altLang="id-ID" dirty="0"/>
              <a:t> </a:t>
            </a:r>
            <a:r>
              <a:rPr lang="id-ID" altLang="id-ID" dirty="0" err="1"/>
              <a:t>to</a:t>
            </a:r>
            <a:r>
              <a:rPr lang="id-ID" altLang="id-ID" dirty="0"/>
              <a:t> </a:t>
            </a:r>
            <a:r>
              <a:rPr lang="id-ID" altLang="id-ID" dirty="0" err="1"/>
              <a:t>manage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environment</a:t>
            </a:r>
            <a:r>
              <a:rPr lang="id-ID" altLang="id-ID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id-ID" altLang="id-ID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id-ID" altLang="id-ID" dirty="0"/>
              <a:t>In order </a:t>
            </a:r>
            <a:r>
              <a:rPr lang="id-ID" altLang="id-ID" dirty="0" err="1"/>
              <a:t>to</a:t>
            </a:r>
            <a:r>
              <a:rPr lang="id-ID" altLang="id-ID" dirty="0"/>
              <a:t> </a:t>
            </a:r>
            <a:r>
              <a:rPr lang="id-ID" altLang="id-ID" dirty="0" err="1"/>
              <a:t>obtain</a:t>
            </a:r>
            <a:r>
              <a:rPr lang="id-ID" altLang="id-ID" dirty="0"/>
              <a:t> </a:t>
            </a:r>
            <a:r>
              <a:rPr lang="id-ID" altLang="id-ID" dirty="0" err="1"/>
              <a:t>a</a:t>
            </a:r>
            <a:r>
              <a:rPr lang="id-ID" altLang="id-ID" dirty="0"/>
              <a:t> </a:t>
            </a:r>
            <a:r>
              <a:rPr lang="id-ID" altLang="id-ID" dirty="0" err="1"/>
              <a:t>green</a:t>
            </a:r>
            <a:r>
              <a:rPr lang="id-ID" altLang="id-ID" dirty="0"/>
              <a:t> </a:t>
            </a:r>
            <a:r>
              <a:rPr lang="id-ID" altLang="id-ID" dirty="0" err="1"/>
              <a:t>and</a:t>
            </a:r>
            <a:r>
              <a:rPr lang="id-ID" altLang="id-ID" dirty="0"/>
              <a:t> </a:t>
            </a:r>
            <a:r>
              <a:rPr lang="id-ID" altLang="id-ID" dirty="0" err="1"/>
              <a:t>gold</a:t>
            </a:r>
            <a:r>
              <a:rPr lang="id-ID" altLang="id-ID" dirty="0"/>
              <a:t> </a:t>
            </a:r>
            <a:r>
              <a:rPr lang="id-ID" altLang="id-ID" dirty="0" err="1"/>
              <a:t>assessment</a:t>
            </a:r>
            <a:r>
              <a:rPr lang="id-ID" altLang="id-ID" dirty="0"/>
              <a:t>, </a:t>
            </a:r>
            <a:r>
              <a:rPr lang="id-ID" altLang="id-ID" dirty="0" err="1"/>
              <a:t>companies</a:t>
            </a:r>
            <a:r>
              <a:rPr lang="id-ID" altLang="id-ID" dirty="0"/>
              <a:t> </a:t>
            </a:r>
            <a:r>
              <a:rPr lang="id-ID" altLang="id-ID" dirty="0" err="1"/>
              <a:t>must</a:t>
            </a:r>
            <a:r>
              <a:rPr lang="id-ID" altLang="id-ID" dirty="0"/>
              <a:t> </a:t>
            </a:r>
            <a:r>
              <a:rPr lang="id-ID" altLang="id-ID" dirty="0" err="1"/>
              <a:t>adhere</a:t>
            </a:r>
            <a:r>
              <a:rPr lang="id-ID" altLang="id-ID" dirty="0"/>
              <a:t> </a:t>
            </a:r>
            <a:r>
              <a:rPr lang="id-ID" altLang="id-ID" dirty="0" err="1"/>
              <a:t>to</a:t>
            </a:r>
            <a:r>
              <a:rPr lang="id-ID" altLang="id-ID" dirty="0"/>
              <a:t> </a:t>
            </a:r>
            <a:r>
              <a:rPr lang="id-ID" altLang="id-ID" dirty="0" err="1"/>
              <a:t>regulations</a:t>
            </a:r>
            <a:r>
              <a:rPr lang="id-ID" altLang="id-ID" dirty="0"/>
              <a:t> </a:t>
            </a:r>
            <a:r>
              <a:rPr lang="id-ID" altLang="id-ID" dirty="0" err="1"/>
              <a:t>or</a:t>
            </a:r>
            <a:r>
              <a:rPr lang="id-ID" altLang="id-ID" dirty="0"/>
              <a:t> </a:t>
            </a:r>
            <a:r>
              <a:rPr lang="id-ID" altLang="id-ID" dirty="0" err="1"/>
              <a:t>a</a:t>
            </a:r>
            <a:r>
              <a:rPr lang="id-ID" altLang="id-ID" dirty="0"/>
              <a:t> </a:t>
            </a:r>
            <a:r>
              <a:rPr lang="id-ID" altLang="id-ID" dirty="0" err="1"/>
              <a:t>rating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blue</a:t>
            </a:r>
            <a:r>
              <a:rPr lang="id-ID" altLang="id-ID" dirty="0"/>
              <a:t>. </a:t>
            </a:r>
            <a:r>
              <a:rPr lang="id-ID" altLang="id-ID" dirty="0" err="1"/>
              <a:t>Assessment</a:t>
            </a:r>
            <a:r>
              <a:rPr lang="id-ID" altLang="id-ID" dirty="0"/>
              <a:t> </a:t>
            </a:r>
            <a:r>
              <a:rPr lang="id-ID" altLang="id-ID" dirty="0" err="1"/>
              <a:t>green</a:t>
            </a:r>
            <a:r>
              <a:rPr lang="id-ID" altLang="id-ID" dirty="0"/>
              <a:t> </a:t>
            </a:r>
            <a:r>
              <a:rPr lang="id-ID" altLang="id-ID" dirty="0" err="1"/>
              <a:t>rating</a:t>
            </a:r>
            <a:r>
              <a:rPr lang="id-ID" altLang="id-ID" dirty="0"/>
              <a:t> </a:t>
            </a:r>
            <a:r>
              <a:rPr lang="id-ID" altLang="id-ID" dirty="0" err="1"/>
              <a:t>is</a:t>
            </a:r>
            <a:r>
              <a:rPr lang="id-ID" altLang="id-ID" dirty="0"/>
              <a:t> </a:t>
            </a:r>
            <a:r>
              <a:rPr lang="id-ID" altLang="id-ID" dirty="0" err="1"/>
              <a:t>based</a:t>
            </a:r>
            <a:r>
              <a:rPr lang="id-ID" altLang="id-ID" dirty="0"/>
              <a:t> </a:t>
            </a:r>
            <a:r>
              <a:rPr lang="id-ID" altLang="id-ID" dirty="0" err="1"/>
              <a:t>on</a:t>
            </a:r>
            <a:r>
              <a:rPr lang="id-ID" altLang="id-ID" dirty="0"/>
              <a:t> </a:t>
            </a:r>
            <a:r>
              <a:rPr lang="id-ID" altLang="id-ID" dirty="0" err="1"/>
              <a:t>benchmarking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performance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corporate</a:t>
            </a:r>
            <a:r>
              <a:rPr lang="id-ID" altLang="id-ID" dirty="0"/>
              <a:t> </a:t>
            </a:r>
            <a:r>
              <a:rPr lang="id-ID" altLang="id-ID" dirty="0" err="1"/>
              <a:t>environmental</a:t>
            </a:r>
            <a:r>
              <a:rPr lang="id-ID" altLang="id-ID" dirty="0"/>
              <a:t> </a:t>
            </a:r>
            <a:r>
              <a:rPr lang="id-ID" altLang="id-ID" dirty="0" err="1"/>
              <a:t>management</a:t>
            </a:r>
            <a:r>
              <a:rPr lang="id-ID" altLang="id-ID" dirty="0"/>
              <a:t> in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implementation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environmental</a:t>
            </a:r>
            <a:r>
              <a:rPr lang="id-ID" altLang="id-ID" dirty="0"/>
              <a:t> </a:t>
            </a:r>
            <a:r>
              <a:rPr lang="id-ID" altLang="id-ID" dirty="0" err="1"/>
              <a:t>management</a:t>
            </a:r>
            <a:r>
              <a:rPr lang="id-ID" altLang="id-ID" dirty="0"/>
              <a:t> </a:t>
            </a:r>
            <a:r>
              <a:rPr lang="id-ID" altLang="id-ID" dirty="0" err="1"/>
              <a:t>systems</a:t>
            </a:r>
            <a:r>
              <a:rPr lang="id-ID" altLang="id-ID" dirty="0"/>
              <a:t>, </a:t>
            </a:r>
            <a:r>
              <a:rPr lang="id-ID" altLang="id-ID" dirty="0" err="1"/>
              <a:t>energy</a:t>
            </a:r>
            <a:r>
              <a:rPr lang="id-ID" altLang="id-ID" dirty="0"/>
              <a:t> </a:t>
            </a:r>
            <a:r>
              <a:rPr lang="id-ID" altLang="id-ID" dirty="0" err="1"/>
              <a:t>efficiency</a:t>
            </a:r>
            <a:r>
              <a:rPr lang="id-ID" altLang="id-ID" dirty="0"/>
              <a:t>, </a:t>
            </a:r>
            <a:r>
              <a:rPr lang="id-ID" altLang="id-ID" dirty="0" err="1"/>
              <a:t>emissions</a:t>
            </a:r>
            <a:r>
              <a:rPr lang="id-ID" altLang="id-ID" dirty="0"/>
              <a:t> </a:t>
            </a:r>
            <a:r>
              <a:rPr lang="id-ID" altLang="id-ID" dirty="0" err="1"/>
              <a:t>reduction</a:t>
            </a:r>
            <a:r>
              <a:rPr lang="id-ID" altLang="id-ID" dirty="0"/>
              <a:t>, 3 </a:t>
            </a:r>
            <a:r>
              <a:rPr lang="id-ID" altLang="id-ID" dirty="0" err="1"/>
              <a:t>R</a:t>
            </a:r>
            <a:r>
              <a:rPr lang="id-ID" altLang="id-ID" dirty="0"/>
              <a:t> </a:t>
            </a:r>
            <a:r>
              <a:rPr lang="id-ID" altLang="id-ID" dirty="0" err="1"/>
              <a:t>toxic</a:t>
            </a:r>
            <a:r>
              <a:rPr lang="id-ID" altLang="id-ID" dirty="0"/>
              <a:t> </a:t>
            </a:r>
            <a:r>
              <a:rPr lang="id-ID" altLang="id-ID" dirty="0" err="1"/>
              <a:t>waste</a:t>
            </a:r>
            <a:r>
              <a:rPr lang="id-ID" altLang="id-ID" dirty="0"/>
              <a:t> </a:t>
            </a:r>
            <a:r>
              <a:rPr lang="id-ID" altLang="id-ID" dirty="0" err="1"/>
              <a:t>and</a:t>
            </a:r>
            <a:r>
              <a:rPr lang="id-ID" altLang="id-ID" dirty="0"/>
              <a:t> solid </a:t>
            </a:r>
            <a:r>
              <a:rPr lang="id-ID" altLang="id-ID" dirty="0" err="1"/>
              <a:t>waste</a:t>
            </a:r>
            <a:r>
              <a:rPr lang="id-ID" altLang="id-ID" dirty="0"/>
              <a:t>, </a:t>
            </a:r>
            <a:r>
              <a:rPr lang="id-ID" altLang="id-ID" dirty="0" err="1"/>
              <a:t>water</a:t>
            </a:r>
            <a:r>
              <a:rPr lang="id-ID" altLang="id-ID" dirty="0"/>
              <a:t> </a:t>
            </a:r>
            <a:r>
              <a:rPr lang="id-ID" altLang="id-ID" dirty="0" err="1"/>
              <a:t>conservation</a:t>
            </a:r>
            <a:r>
              <a:rPr lang="id-ID" altLang="id-ID" dirty="0"/>
              <a:t> </a:t>
            </a:r>
            <a:r>
              <a:rPr lang="id-ID" altLang="id-ID" dirty="0" err="1"/>
              <a:t>and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reduction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pollution</a:t>
            </a:r>
            <a:r>
              <a:rPr lang="id-ID" altLang="id-ID" dirty="0"/>
              <a:t> </a:t>
            </a:r>
            <a:r>
              <a:rPr lang="id-ID" altLang="id-ID" dirty="0" err="1"/>
              <a:t>load</a:t>
            </a:r>
            <a:r>
              <a:rPr lang="id-ID" altLang="id-ID" dirty="0"/>
              <a:t>, </a:t>
            </a:r>
            <a:r>
              <a:rPr lang="id-ID" altLang="id-ID" dirty="0" err="1"/>
              <a:t>biodiversity</a:t>
            </a:r>
            <a:r>
              <a:rPr lang="id-ID" altLang="id-ID" dirty="0"/>
              <a:t> </a:t>
            </a:r>
            <a:r>
              <a:rPr lang="id-ID" altLang="id-ID" dirty="0" err="1"/>
              <a:t>protection</a:t>
            </a:r>
            <a:r>
              <a:rPr lang="id-ID" altLang="id-ID" dirty="0"/>
              <a:t>, </a:t>
            </a:r>
            <a:r>
              <a:rPr lang="id-ID" altLang="id-ID" dirty="0" err="1"/>
              <a:t>and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implementation</a:t>
            </a:r>
            <a:r>
              <a:rPr lang="id-ID" altLang="id-ID" dirty="0"/>
              <a:t> </a:t>
            </a:r>
            <a:r>
              <a:rPr lang="id-ID" altLang="id-ID" dirty="0" err="1"/>
              <a:t>of</a:t>
            </a:r>
            <a:r>
              <a:rPr lang="id-ID" altLang="id-ID" dirty="0"/>
              <a:t> </a:t>
            </a:r>
            <a:r>
              <a:rPr lang="id-ID" altLang="id-ID" dirty="0" err="1"/>
              <a:t>community</a:t>
            </a:r>
            <a:r>
              <a:rPr lang="id-ID" altLang="id-ID" dirty="0"/>
              <a:t> </a:t>
            </a:r>
            <a:r>
              <a:rPr lang="id-ID" altLang="id-ID" dirty="0" err="1"/>
              <a:t>empowerment</a:t>
            </a:r>
            <a:r>
              <a:rPr lang="id-ID" altLang="id-ID" dirty="0"/>
              <a:t>.  </a:t>
            </a:r>
            <a:r>
              <a:rPr lang="id-ID" altLang="id-ID" dirty="0" err="1"/>
              <a:t>Gold</a:t>
            </a:r>
            <a:r>
              <a:rPr lang="id-ID" altLang="id-ID" dirty="0"/>
              <a:t> </a:t>
            </a:r>
            <a:r>
              <a:rPr lang="id-ID" altLang="id-ID" dirty="0" err="1"/>
              <a:t>Rank</a:t>
            </a:r>
            <a:r>
              <a:rPr lang="id-ID" altLang="id-ID" dirty="0"/>
              <a:t> </a:t>
            </a:r>
            <a:r>
              <a:rPr lang="id-ID" altLang="id-ID" dirty="0" err="1"/>
              <a:t>awarded</a:t>
            </a:r>
            <a:r>
              <a:rPr lang="id-ID" altLang="id-ID" dirty="0"/>
              <a:t> </a:t>
            </a:r>
            <a:r>
              <a:rPr lang="id-ID" altLang="id-ID" dirty="0" err="1"/>
              <a:t>to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best</a:t>
            </a:r>
            <a:r>
              <a:rPr lang="id-ID" altLang="id-ID" dirty="0"/>
              <a:t> </a:t>
            </a:r>
            <a:r>
              <a:rPr lang="id-ID" altLang="id-ID" dirty="0" err="1"/>
              <a:t>and</a:t>
            </a:r>
            <a:r>
              <a:rPr lang="id-ID" altLang="id-ID" dirty="0"/>
              <a:t> </a:t>
            </a:r>
            <a:r>
              <a:rPr lang="id-ID" altLang="id-ID" dirty="0" err="1"/>
              <a:t>most</a:t>
            </a:r>
            <a:r>
              <a:rPr lang="id-ID" altLang="id-ID" dirty="0"/>
              <a:t> </a:t>
            </a:r>
            <a:r>
              <a:rPr lang="id-ID" altLang="id-ID" dirty="0" err="1"/>
              <a:t>consistent</a:t>
            </a:r>
            <a:r>
              <a:rPr lang="id-ID" altLang="id-ID" dirty="0"/>
              <a:t> </a:t>
            </a:r>
            <a:r>
              <a:rPr lang="id-ID" altLang="id-ID" dirty="0" err="1"/>
              <a:t>companies</a:t>
            </a:r>
            <a:r>
              <a:rPr lang="id-ID" altLang="id-ID" dirty="0"/>
              <a:t> in </a:t>
            </a:r>
            <a:r>
              <a:rPr lang="id-ID" altLang="id-ID" dirty="0" err="1"/>
              <a:t>managing</a:t>
            </a:r>
            <a:r>
              <a:rPr lang="id-ID" altLang="id-ID" dirty="0"/>
              <a:t> </a:t>
            </a:r>
            <a:r>
              <a:rPr lang="id-ID" altLang="id-ID" dirty="0" err="1"/>
              <a:t>the</a:t>
            </a:r>
            <a:r>
              <a:rPr lang="id-ID" altLang="id-ID" dirty="0"/>
              <a:t> </a:t>
            </a:r>
            <a:r>
              <a:rPr lang="id-ID" altLang="id-ID" dirty="0" err="1"/>
              <a:t>environment</a:t>
            </a:r>
            <a:r>
              <a:rPr lang="id-ID" altLang="id-ID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id-ID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16523-3EC6-4399-9DAC-336A822E14EE}" type="slidenum">
              <a:rPr lang="en-US" altLang="id-ID" smtClean="0">
                <a:solidFill>
                  <a:prstClr val="black"/>
                </a:solidFill>
              </a:rPr>
              <a:t>3</a:t>
            </a:fld>
            <a:endParaRPr lang="en-US" alt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7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3.jpeg"/><Relationship Id="rId5" Type="http://schemas.openxmlformats.org/officeDocument/2006/relationships/tags" Target="../tags/tag4.xml"/><Relationship Id="rId10" Type="http://schemas.openxmlformats.org/officeDocument/2006/relationships/image" Target="../media/image2.jpeg"/><Relationship Id="rId4" Type="http://schemas.openxmlformats.org/officeDocument/2006/relationships/tags" Target="../tags/tag3.xml"/><Relationship Id="rId9" Type="http://schemas.openxmlformats.org/officeDocument/2006/relationships/image" Target="../media/image1.emf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FF9A-EE4C-4182-9901-40F2DCB7D22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DD38-0031-4BA6-98B6-C6DF06E70109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4A5B-9B21-43D4-818B-ABB279BF064B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B0CC-0E62-4433-9F7F-BC2CCA07E046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ADF9-9245-4D2C-931C-BC53C7659E9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D0EC-77F0-48A8-88BB-ECB652A581BB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461E-E271-4E19-9A2D-B557601D29A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F4B1-BAB5-4018-A2FC-068540E11C0E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/>
          <p:nvPr userDrawn="1">
            <p:custDataLst>
              <p:tags r:id="rId2"/>
            </p:custDataLst>
          </p:nvPr>
        </p:nvGraphicFramePr>
        <p:xfrm>
          <a:off x="1628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think-cell Slide" r:id="rId8" imgW="12700" imgH="12700" progId="TCLayout.ActiveDocument.1">
                  <p:embed/>
                </p:oleObj>
              </mc:Choice>
              <mc:Fallback>
                <p:oleObj name="think-cell Slide" r:id="rId8" imgW="12700" imgH="12700" progId="TCLayout.ActiveDocument.1">
                  <p:embed/>
                  <p:pic>
                    <p:nvPicPr>
                      <p:cNvPr id="0" name="Picture 109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28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26"/>
            <a:ext cx="9144000" cy="6858000"/>
          </a:xfrm>
          <a:prstGeom prst="rect">
            <a:avLst/>
          </a:prstGeom>
        </p:spPr>
      </p:pic>
      <p:pic>
        <p:nvPicPr>
          <p:cNvPr id="3" name="Picture 50" descr="Dit Hulu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6" y="6400800"/>
            <a:ext cx="1524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97" tIns="34150" rIns="68297" bIns="34150" rtlCol="0" anchor="ctr"/>
          <a:lstStyle/>
          <a:p>
            <a:pPr algn="ctr" defTabSz="683260"/>
            <a:r>
              <a:rPr lang="id-ID" sz="900" dirty="0">
                <a:solidFill>
                  <a:prstClr val="white"/>
                </a:solidFill>
              </a:rPr>
              <a:t>Phe.pertamina.com</a:t>
            </a:r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120" y="6553209"/>
            <a:ext cx="1575121" cy="16402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452651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fld id="{80BB5732-193A-485E-9B76-1125A06C37D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897607"/>
            <a:ext cx="2438400" cy="1006384"/>
            <a:chOff x="0" y="5890886"/>
            <a:chExt cx="2438400" cy="967115"/>
          </a:xfrm>
        </p:grpSpPr>
        <p:pic>
          <p:nvPicPr>
            <p:cNvPr id="10" name="Picture 3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890886"/>
              <a:ext cx="2286028" cy="967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457004"/>
              <a:ext cx="1708763" cy="32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3999" y="6515101"/>
              <a:ext cx="337163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>
              <p:custDataLst>
                <p:tags r:id="rId6"/>
              </p:custDataLst>
            </p:nvPr>
          </p:nvSpPr>
          <p:spPr>
            <a:xfrm>
              <a:off x="76200" y="6303115"/>
              <a:ext cx="2362200" cy="244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0" dirty="0">
                  <a:solidFill>
                    <a:prstClr val="white"/>
                  </a:solidFill>
                </a:rPr>
                <a:t>phe.pertamina.com</a:t>
              </a: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52E7-D832-4FC0-AF12-181831036BD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E63A-F46A-4F21-83F2-2570FAA51D52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D5C7-B900-4694-99B4-913CCA5D527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7B25-8D45-475B-BD7D-0795A6731B5F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4EF3-674A-4A97-BB7A-0027981A57D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3252-0A1C-452A-ACB9-19C59FF40CD5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BB11C-C4FA-4723-A599-E7D83A1C60FE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BCF1-E888-47A7-AA38-7EFB8F395BA0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BA85-F0A2-4229-AABE-48288C55FF9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D692-4C13-4366-BA4C-D915CB4FFDC7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F3F7-4DF9-4689-8FD5-26E98A66112E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A5F-162E-4DFA-9C08-D3729C99F1C9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23BF-23FC-41E1-97EA-9F7EDF7DE9CA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F621-3CDE-4E9A-B7B9-7D62AC7FBBC0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55A5-A90F-4DFD-B54A-6C3C6A3EEB2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B28D-C369-448C-8968-01B3AD607267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741E61-ABB4-4D88-908F-70CAFB0F00F0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t>03/09/2020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1C5E7-38D3-4090-B3B3-108D270D29F5}" type="slidenum">
              <a:rPr lang="id-ID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D11CD2-BC66-4E41-ACA5-E877DF4AB7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959"/>
            <a:ext cx="9199563" cy="6407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76203-387D-4BE9-BFC1-A855611870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72590" y="1707680"/>
            <a:ext cx="4804348" cy="192928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2000" b="1" dirty="0"/>
              <a:t>PENGEMBANGAN MASYARAKAT </a:t>
            </a:r>
            <a:br>
              <a:rPr lang="en-US" sz="2000" b="1" dirty="0"/>
            </a:br>
            <a:r>
              <a:rPr lang="en-US" sz="2000" b="1" dirty="0"/>
              <a:t>PADA PROGRAM PENILAIAN PERINGKAT KINERJA PERUSAHAAN DALAM PENGELOLAAN LINGKUNGAN HIDUP (PROPER)</a:t>
            </a:r>
            <a:br>
              <a:rPr lang="en-US" sz="2000" b="1" dirty="0"/>
            </a:b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7F74F4-86F9-420B-ACCB-172718DBF6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28939" y="3429000"/>
            <a:ext cx="5997575" cy="25479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endParaRPr lang="en-US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LUCKMI PURWANDAR</a:t>
            </a:r>
            <a:r>
              <a:rPr lang="en-US" altLang="en-US" sz="1400" b="1" dirty="0">
                <a:solidFill>
                  <a:schemeClr val="tx1"/>
                </a:solidFill>
                <a:cs typeface="Calibri" panose="020F0502020204030204" pitchFamily="34" charset="0"/>
              </a:rPr>
              <a:t>I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1400" b="1" dirty="0" err="1">
                <a:solidFill>
                  <a:schemeClr val="tx1"/>
                </a:solidFill>
                <a:cs typeface="Calibri" panose="020F0502020204030204" pitchFamily="34" charset="0"/>
              </a:rPr>
              <a:t>Direktur</a:t>
            </a:r>
            <a:r>
              <a:rPr lang="en-US" altLang="en-US" sz="1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1400" b="1" dirty="0" err="1">
                <a:solidFill>
                  <a:schemeClr val="tx1"/>
                </a:solidFill>
                <a:cs typeface="Calibri" panose="020F0502020204030204" pitchFamily="34" charset="0"/>
              </a:rPr>
              <a:t>Pengendalian</a:t>
            </a:r>
            <a:r>
              <a:rPr lang="en-US" altLang="en-US" sz="1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1400" b="1" dirty="0" err="1">
                <a:solidFill>
                  <a:schemeClr val="tx1"/>
                </a:solidFill>
                <a:cs typeface="Calibri" panose="020F0502020204030204" pitchFamily="34" charset="0"/>
              </a:rPr>
              <a:t>Pencemaran</a:t>
            </a:r>
            <a:r>
              <a:rPr lang="en-US" altLang="en-US" sz="1400" b="1" dirty="0">
                <a:solidFill>
                  <a:schemeClr val="tx1"/>
                </a:solidFill>
                <a:cs typeface="Calibri" panose="020F0502020204030204" pitchFamily="34" charset="0"/>
              </a:rPr>
              <a:t> Air</a:t>
            </a:r>
          </a:p>
          <a:p>
            <a:pPr algn="r">
              <a:spcBef>
                <a:spcPts val="0"/>
              </a:spcBef>
              <a:defRPr/>
            </a:pPr>
            <a:endParaRPr lang="en-US" altLang="en-US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en-US" altLang="en-US" sz="135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en-US" altLang="en-US" sz="135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en-US" altLang="en-US" sz="135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en-US" altLang="en-US" sz="135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en-US" altLang="en-US" sz="135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en-US" altLang="en-US" sz="1350" b="1" dirty="0">
              <a:cs typeface="Calibri" panose="020F0502020204030204" pitchFamily="34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prstClr val="black"/>
                </a:solidFill>
              </a:rPr>
              <a:t>DITJEN PENGENDALIAN PENCEMARAN DAN KERUSAKAN LINGKUNGAN </a:t>
            </a:r>
            <a:r>
              <a:rPr lang="en-US" alt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KEMENTERIAN LINGKUNGAN HIDUP</a:t>
            </a:r>
            <a:r>
              <a:rPr lang="id-ID" alt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KEHUTANAN  </a:t>
            </a:r>
            <a:r>
              <a:rPr lang="id-ID" alt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REPUBLIK INDONESIA</a:t>
            </a:r>
            <a:endParaRPr lang="en-US" altLang="en-US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altLang="en-US" sz="1400" b="1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1350" b="1" dirty="0">
                <a:solidFill>
                  <a:schemeClr val="tx1"/>
                </a:solidFill>
                <a:cs typeface="Calibri" panose="020F0502020204030204" pitchFamily="34" charset="0"/>
              </a:rPr>
              <a:t>Jakarta,    3 September 2020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442C59CE-59B8-408D-915F-98345266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525906"/>
            <a:ext cx="812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84AE2-0B08-4A48-85E7-D3DA69FA9CBF}"/>
              </a:ext>
            </a:extLst>
          </p:cNvPr>
          <p:cNvSpPr txBox="1"/>
          <p:nvPr/>
        </p:nvSpPr>
        <p:spPr>
          <a:xfrm>
            <a:off x="2928939" y="1251704"/>
            <a:ext cx="32400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77"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KEMENTERIAN LINGKUNGAN HIDUP DAN KEHUTANAN</a:t>
            </a:r>
          </a:p>
          <a:p>
            <a:pPr algn="ctr" defTabSz="685777"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REPUBLIK INDONESIA</a:t>
            </a:r>
          </a:p>
        </p:txBody>
      </p:sp>
      <p:pic>
        <p:nvPicPr>
          <p:cNvPr id="4103" name="Picture 9">
            <a:extLst>
              <a:ext uri="{FF2B5EF4-FFF2-40B4-BE49-F238E27FC236}">
                <a16:creationId xmlns:a16="http://schemas.microsoft.com/office/drawing/2014/main" id="{F4144EB0-1336-42F1-A89E-32F564E27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857750"/>
            <a:ext cx="1857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0" y="0"/>
            <a:ext cx="9144000" cy="9674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id-ID" sz="2800" b="1"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TINGKAT KETAATAN</a:t>
            </a:r>
          </a:p>
          <a:p>
            <a:pPr algn="ctr"/>
            <a:r>
              <a:rPr lang="en-US" altLang="id-ID" sz="2800" b="1" dirty="0"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INDUSTRI PUPUK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67453957"/>
              </p:ext>
            </p:extLst>
          </p:nvPr>
        </p:nvGraphicFramePr>
        <p:xfrm>
          <a:off x="0" y="3207895"/>
          <a:ext cx="7229475" cy="359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No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Nama Perusahaan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2014-2015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2015-2016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2016-2017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2017-2018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2018-2019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CV. Saprotan Utama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---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MERAH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Petrokimia Gresik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BIRU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BIRU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BIRU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Pupuk Kalimantan Timur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EMAS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EMAS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EMAS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Sentana Adidaya Pratama - Pelintung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---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MERAH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Pupuk Sriwidjaja Palembang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HIJAU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BIRU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Pukati Pelangi Agromakmur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---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MERAH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Pukati Pelangi Khatulistiwa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---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MERAH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62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Pupuk Iskandar Muda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BIRU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BIRU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Tidak Diumumkan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BIRU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BIRU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9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Pupuk Kujang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HIJAU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HIJAU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 Narrow" panose="020B0606020202030204" charset="-122"/>
                        </a:rPr>
                        <a:t>PT. Agri Indomas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BIRU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BIRU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BIRU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BIRU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BIRU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5302250" y="9385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7708265" y="3681730"/>
            <a:ext cx="817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60%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98764" y="0"/>
            <a:ext cx="8229600" cy="596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endParaRPr lang="id-ID" altLang="id-ID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9" y="596900"/>
            <a:ext cx="8144230" cy="6239601"/>
          </a:xfrm>
        </p:spPr>
      </p:pic>
      <p:sp>
        <p:nvSpPr>
          <p:cNvPr id="12" name="Rounded Rectangle 11"/>
          <p:cNvSpPr/>
          <p:nvPr/>
        </p:nvSpPr>
        <p:spPr>
          <a:xfrm>
            <a:off x="551251" y="2953596"/>
            <a:ext cx="2853031" cy="156430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90936" y="2181327"/>
            <a:ext cx="8326498" cy="1157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71058" y="5100228"/>
            <a:ext cx="8326498" cy="1157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9269" y="2002401"/>
          <a:ext cx="422180" cy="226060"/>
        </p:xfrm>
        <a:graphic>
          <a:graphicData uri="http://schemas.openxmlformats.org/drawingml/2006/table">
            <a:tbl>
              <a:tblPr/>
              <a:tblGrid>
                <a:gridCol w="42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19269" y="4884074"/>
          <a:ext cx="422179" cy="226060"/>
        </p:xfrm>
        <a:graphic>
          <a:graphicData uri="http://schemas.openxmlformats.org/drawingml/2006/table">
            <a:tbl>
              <a:tblPr/>
              <a:tblGrid>
                <a:gridCol w="42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82147" y="1141064"/>
            <a:ext cx="2853031" cy="156430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/>
          <p:nvPr/>
        </p:nvSpPr>
        <p:spPr>
          <a:xfrm>
            <a:off x="0" y="8718"/>
            <a:ext cx="9144000" cy="5410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en-US" sz="2400" b="1" i="1" dirty="0"/>
              <a:t>BENCHMARKING</a:t>
            </a:r>
            <a:r>
              <a:rPr lang="id-ID" altLang="en-US" sz="2400" b="1" dirty="0"/>
              <a:t> - KELOMPOK MIGAS RU, PUPUK, PLTU, SEMEN, MIGAS LNG</a:t>
            </a:r>
            <a:endParaRPr lang="id-ID" altLang="id-ID" sz="2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2147" y="3501341"/>
            <a:ext cx="2853031" cy="156430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927938" y="6468074"/>
            <a:ext cx="1616949" cy="3683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PUPUK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100" y="835846"/>
            <a:ext cx="342900" cy="56323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BENCHMARKING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2019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6479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8577"/>
              </p:ext>
            </p:extLst>
          </p:nvPr>
        </p:nvGraphicFramePr>
        <p:xfrm>
          <a:off x="0" y="1117600"/>
          <a:ext cx="4384623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1554"/>
            <a:ext cx="3927423" cy="10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/>
              <a:t>SISTEM MANAJEMEN LINGKUNGAN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E5DC2-3A2C-4B2B-85F4-DBF114A43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23" y="1117600"/>
            <a:ext cx="4584589" cy="5755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934CBF-CE7D-45CB-936C-171E3621D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181" y="180114"/>
            <a:ext cx="3133158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5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07502" cy="1143000"/>
          </a:xfrm>
        </p:spPr>
        <p:txBody>
          <a:bodyPr/>
          <a:lstStyle/>
          <a:p>
            <a:r>
              <a:rPr lang="en-US" sz="2400" b="1" dirty="0"/>
              <a:t>3R LIMBAH B3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643641"/>
              </p:ext>
            </p:extLst>
          </p:nvPr>
        </p:nvGraphicFramePr>
        <p:xfrm>
          <a:off x="0" y="1117600"/>
          <a:ext cx="4399613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6242BB5-CB3F-49CD-B068-3BED4824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7599"/>
            <a:ext cx="4078577" cy="574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7A83E-19DA-4CC5-9F59-CE92AB50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702" y="374754"/>
            <a:ext cx="4624465" cy="74284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5D31649-601D-48FB-810D-4C42D102CCFE}"/>
              </a:ext>
            </a:extLst>
          </p:cNvPr>
          <p:cNvSpPr/>
          <p:nvPr/>
        </p:nvSpPr>
        <p:spPr>
          <a:xfrm>
            <a:off x="2908092" y="4107305"/>
            <a:ext cx="697042" cy="58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350E1C-9DC7-4944-A480-9E643D812488}"/>
              </a:ext>
            </a:extLst>
          </p:cNvPr>
          <p:cNvSpPr/>
          <p:nvPr/>
        </p:nvSpPr>
        <p:spPr>
          <a:xfrm>
            <a:off x="7197777" y="3987798"/>
            <a:ext cx="697042" cy="58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757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369939"/>
          </a:xfrm>
        </p:spPr>
        <p:txBody>
          <a:bodyPr/>
          <a:lstStyle/>
          <a:p>
            <a:r>
              <a:rPr lang="en-US" sz="2400" b="1" dirty="0"/>
              <a:t>PENURUNAN EMISI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10718"/>
              </p:ext>
            </p:extLst>
          </p:nvPr>
        </p:nvGraphicFramePr>
        <p:xfrm>
          <a:off x="451262" y="644577"/>
          <a:ext cx="4060777" cy="61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DCE655A-4D80-4E9E-B83E-CA8FF9337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45" y="830263"/>
            <a:ext cx="3895682" cy="6114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4FECD-AE88-4156-8B00-9EF7DDFB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2" y="-289068"/>
            <a:ext cx="3042168" cy="13351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BCCA9D-00D0-49DA-9EFC-3DF8F96DC6EE}"/>
              </a:ext>
            </a:extLst>
          </p:cNvPr>
          <p:cNvSpPr/>
          <p:nvPr/>
        </p:nvSpPr>
        <p:spPr>
          <a:xfrm>
            <a:off x="3230380" y="4579495"/>
            <a:ext cx="757003" cy="58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D8333-0C70-4015-9A2B-DA20461B1858}"/>
              </a:ext>
            </a:extLst>
          </p:cNvPr>
          <p:cNvSpPr/>
          <p:nvPr/>
        </p:nvSpPr>
        <p:spPr>
          <a:xfrm rot="2533647">
            <a:off x="6519580" y="3697468"/>
            <a:ext cx="448590" cy="1547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475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sz="2400" b="1" dirty="0"/>
              <a:t>KEANEKARAGAMAN HAYATI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599785"/>
              </p:ext>
            </p:extLst>
          </p:nvPr>
        </p:nvGraphicFramePr>
        <p:xfrm>
          <a:off x="628650" y="1206708"/>
          <a:ext cx="3943350" cy="553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AE18434-86CD-49AE-8EE4-8324E969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1206708"/>
            <a:ext cx="4212701" cy="55388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18B739-EC5A-4C22-965C-25E467D5BC49}"/>
              </a:ext>
            </a:extLst>
          </p:cNvPr>
          <p:cNvSpPr txBox="1">
            <a:spLocks/>
          </p:cNvSpPr>
          <p:nvPr/>
        </p:nvSpPr>
        <p:spPr bwMode="auto">
          <a:xfrm>
            <a:off x="4879119" y="274638"/>
            <a:ext cx="4114800" cy="880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400" b="1" dirty="0"/>
              <a:t>PENGEMBANGAN MASYARAKAT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A7C661-1579-47D9-AF84-3423412ED29F}"/>
              </a:ext>
            </a:extLst>
          </p:cNvPr>
          <p:cNvSpPr/>
          <p:nvPr/>
        </p:nvSpPr>
        <p:spPr>
          <a:xfrm rot="18544393">
            <a:off x="4646949" y="4257206"/>
            <a:ext cx="1558977" cy="292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054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7125451-EFD8-45F4-8532-FB2B246A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25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6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7EC08AA-BCA8-4464-9CCE-67491ECB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6" y="119921"/>
            <a:ext cx="9031574" cy="651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009" y="1112265"/>
            <a:ext cx="6797728" cy="2301747"/>
            <a:chOff x="1296924" y="1089660"/>
            <a:chExt cx="7949565" cy="2691765"/>
          </a:xfrm>
        </p:grpSpPr>
        <p:sp>
          <p:nvSpPr>
            <p:cNvPr id="3" name="object 3"/>
            <p:cNvSpPr/>
            <p:nvPr/>
          </p:nvSpPr>
          <p:spPr>
            <a:xfrm>
              <a:off x="1296924" y="1089660"/>
              <a:ext cx="7949565" cy="2691765"/>
            </a:xfrm>
            <a:custGeom>
              <a:avLst/>
              <a:gdLst/>
              <a:ahLst/>
              <a:cxnLst/>
              <a:rect l="l" t="t" r="r" b="b"/>
              <a:pathLst>
                <a:path w="7949565" h="2691765">
                  <a:moveTo>
                    <a:pt x="7943087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2691383"/>
                  </a:lnTo>
                  <a:lnTo>
                    <a:pt x="25907" y="2691383"/>
                  </a:lnTo>
                  <a:lnTo>
                    <a:pt x="25907" y="25907"/>
                  </a:lnTo>
                  <a:lnTo>
                    <a:pt x="13715" y="25907"/>
                  </a:lnTo>
                  <a:lnTo>
                    <a:pt x="25907" y="12191"/>
                  </a:lnTo>
                  <a:lnTo>
                    <a:pt x="7949183" y="12191"/>
                  </a:lnTo>
                  <a:lnTo>
                    <a:pt x="7949183" y="6095"/>
                  </a:lnTo>
                  <a:lnTo>
                    <a:pt x="7943087" y="0"/>
                  </a:lnTo>
                  <a:close/>
                </a:path>
                <a:path w="7949565" h="2691765">
                  <a:moveTo>
                    <a:pt x="7923276" y="12191"/>
                  </a:moveTo>
                  <a:lnTo>
                    <a:pt x="7923276" y="2691383"/>
                  </a:lnTo>
                  <a:lnTo>
                    <a:pt x="7949183" y="2691383"/>
                  </a:lnTo>
                  <a:lnTo>
                    <a:pt x="7949183" y="25907"/>
                  </a:lnTo>
                  <a:lnTo>
                    <a:pt x="7936992" y="25907"/>
                  </a:lnTo>
                  <a:lnTo>
                    <a:pt x="7923276" y="12191"/>
                  </a:lnTo>
                  <a:close/>
                </a:path>
                <a:path w="7949565" h="2691765">
                  <a:moveTo>
                    <a:pt x="25907" y="12191"/>
                  </a:moveTo>
                  <a:lnTo>
                    <a:pt x="13715" y="25907"/>
                  </a:lnTo>
                  <a:lnTo>
                    <a:pt x="25907" y="25907"/>
                  </a:lnTo>
                  <a:lnTo>
                    <a:pt x="25907" y="12191"/>
                  </a:lnTo>
                  <a:close/>
                </a:path>
                <a:path w="7949565" h="2691765">
                  <a:moveTo>
                    <a:pt x="7923276" y="12191"/>
                  </a:moveTo>
                  <a:lnTo>
                    <a:pt x="25907" y="12191"/>
                  </a:lnTo>
                  <a:lnTo>
                    <a:pt x="25907" y="25907"/>
                  </a:lnTo>
                  <a:lnTo>
                    <a:pt x="7923276" y="25907"/>
                  </a:lnTo>
                  <a:lnTo>
                    <a:pt x="7923276" y="12191"/>
                  </a:lnTo>
                  <a:close/>
                </a:path>
                <a:path w="7949565" h="2691765">
                  <a:moveTo>
                    <a:pt x="7949183" y="12191"/>
                  </a:moveTo>
                  <a:lnTo>
                    <a:pt x="7923276" y="12191"/>
                  </a:lnTo>
                  <a:lnTo>
                    <a:pt x="7936992" y="25907"/>
                  </a:lnTo>
                  <a:lnTo>
                    <a:pt x="7949183" y="25907"/>
                  </a:lnTo>
                  <a:lnTo>
                    <a:pt x="7949183" y="12191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" name="object 4"/>
            <p:cNvSpPr/>
            <p:nvPr/>
          </p:nvSpPr>
          <p:spPr>
            <a:xfrm>
              <a:off x="1769364" y="1453896"/>
              <a:ext cx="2516124" cy="12466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59535" y="1713012"/>
            <a:ext cx="657021" cy="48468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95566" marR="4344" indent="-84706">
              <a:spcBef>
                <a:spcPts val="86"/>
              </a:spcBef>
            </a:pPr>
            <a:r>
              <a:rPr sz="1539" spc="-9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539" spc="-17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539" spc="-4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539" spc="-9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539" spc="-4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539" dirty="0">
                <a:solidFill>
                  <a:srgbClr val="FFFFFF"/>
                </a:solidFill>
                <a:latin typeface="Carlito"/>
                <a:cs typeface="Carlito"/>
              </a:rPr>
              <a:t>R  </a:t>
            </a:r>
            <a:r>
              <a:rPr sz="1539" spc="-13" dirty="0">
                <a:solidFill>
                  <a:srgbClr val="FFFFFF"/>
                </a:solidFill>
                <a:latin typeface="Carlito"/>
                <a:cs typeface="Carlito"/>
              </a:rPr>
              <a:t>HIJAU</a:t>
            </a:r>
            <a:endParaRPr sz="1539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04681" y="1430895"/>
            <a:ext cx="3614161" cy="1083271"/>
            <a:chOff x="4683252" y="1444752"/>
            <a:chExt cx="4226560" cy="1266825"/>
          </a:xfrm>
        </p:grpSpPr>
        <p:sp>
          <p:nvSpPr>
            <p:cNvPr id="7" name="object 7"/>
            <p:cNvSpPr/>
            <p:nvPr/>
          </p:nvSpPr>
          <p:spPr>
            <a:xfrm>
              <a:off x="4687824" y="1459992"/>
              <a:ext cx="1126236" cy="1235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8" name="object 8"/>
            <p:cNvSpPr/>
            <p:nvPr/>
          </p:nvSpPr>
          <p:spPr>
            <a:xfrm>
              <a:off x="4687824" y="1459992"/>
              <a:ext cx="1126236" cy="12359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9" name="object 9"/>
            <p:cNvSpPr/>
            <p:nvPr/>
          </p:nvSpPr>
          <p:spPr>
            <a:xfrm>
              <a:off x="4683252" y="1444752"/>
              <a:ext cx="1137285" cy="1266825"/>
            </a:xfrm>
            <a:custGeom>
              <a:avLst/>
              <a:gdLst/>
              <a:ahLst/>
              <a:cxnLst/>
              <a:rect l="l" t="t" r="r" b="b"/>
              <a:pathLst>
                <a:path w="1137285" h="1266825">
                  <a:moveTo>
                    <a:pt x="47244" y="318515"/>
                  </a:moveTo>
                  <a:lnTo>
                    <a:pt x="0" y="318515"/>
                  </a:lnTo>
                  <a:lnTo>
                    <a:pt x="0" y="947927"/>
                  </a:lnTo>
                  <a:lnTo>
                    <a:pt x="47244" y="947927"/>
                  </a:lnTo>
                  <a:lnTo>
                    <a:pt x="47244" y="941832"/>
                  </a:lnTo>
                  <a:lnTo>
                    <a:pt x="12192" y="941832"/>
                  </a:lnTo>
                  <a:lnTo>
                    <a:pt x="6096" y="934212"/>
                  </a:lnTo>
                  <a:lnTo>
                    <a:pt x="12192" y="934212"/>
                  </a:lnTo>
                  <a:lnTo>
                    <a:pt x="12192" y="330708"/>
                  </a:lnTo>
                  <a:lnTo>
                    <a:pt x="6096" y="330708"/>
                  </a:lnTo>
                  <a:lnTo>
                    <a:pt x="12192" y="324612"/>
                  </a:lnTo>
                  <a:lnTo>
                    <a:pt x="47244" y="324612"/>
                  </a:lnTo>
                  <a:lnTo>
                    <a:pt x="47244" y="318515"/>
                  </a:lnTo>
                  <a:close/>
                </a:path>
                <a:path w="1137285" h="1266825">
                  <a:moveTo>
                    <a:pt x="12192" y="934212"/>
                  </a:moveTo>
                  <a:lnTo>
                    <a:pt x="6096" y="934212"/>
                  </a:lnTo>
                  <a:lnTo>
                    <a:pt x="12192" y="941832"/>
                  </a:lnTo>
                  <a:lnTo>
                    <a:pt x="12192" y="934212"/>
                  </a:lnTo>
                  <a:close/>
                </a:path>
                <a:path w="1137285" h="1266825">
                  <a:moveTo>
                    <a:pt x="35051" y="934212"/>
                  </a:moveTo>
                  <a:lnTo>
                    <a:pt x="12192" y="934212"/>
                  </a:lnTo>
                  <a:lnTo>
                    <a:pt x="12192" y="941832"/>
                  </a:lnTo>
                  <a:lnTo>
                    <a:pt x="35051" y="941832"/>
                  </a:lnTo>
                  <a:lnTo>
                    <a:pt x="35051" y="934212"/>
                  </a:lnTo>
                  <a:close/>
                </a:path>
                <a:path w="1137285" h="1266825">
                  <a:moveTo>
                    <a:pt x="35051" y="324612"/>
                  </a:moveTo>
                  <a:lnTo>
                    <a:pt x="35051" y="941832"/>
                  </a:lnTo>
                  <a:lnTo>
                    <a:pt x="41148" y="934212"/>
                  </a:lnTo>
                  <a:lnTo>
                    <a:pt x="47244" y="934212"/>
                  </a:lnTo>
                  <a:lnTo>
                    <a:pt x="47244" y="330708"/>
                  </a:lnTo>
                  <a:lnTo>
                    <a:pt x="41148" y="330708"/>
                  </a:lnTo>
                  <a:lnTo>
                    <a:pt x="35051" y="324612"/>
                  </a:lnTo>
                  <a:close/>
                </a:path>
                <a:path w="1137285" h="1266825">
                  <a:moveTo>
                    <a:pt x="47244" y="934212"/>
                  </a:moveTo>
                  <a:lnTo>
                    <a:pt x="41148" y="934212"/>
                  </a:lnTo>
                  <a:lnTo>
                    <a:pt x="35051" y="941832"/>
                  </a:lnTo>
                  <a:lnTo>
                    <a:pt x="47244" y="941832"/>
                  </a:lnTo>
                  <a:lnTo>
                    <a:pt x="47244" y="934212"/>
                  </a:lnTo>
                  <a:close/>
                </a:path>
                <a:path w="1137285" h="1266825">
                  <a:moveTo>
                    <a:pt x="12192" y="324612"/>
                  </a:moveTo>
                  <a:lnTo>
                    <a:pt x="6096" y="330708"/>
                  </a:lnTo>
                  <a:lnTo>
                    <a:pt x="12192" y="330708"/>
                  </a:lnTo>
                  <a:lnTo>
                    <a:pt x="12192" y="324612"/>
                  </a:lnTo>
                  <a:close/>
                </a:path>
                <a:path w="1137285" h="1266825">
                  <a:moveTo>
                    <a:pt x="35051" y="324612"/>
                  </a:moveTo>
                  <a:lnTo>
                    <a:pt x="12192" y="324612"/>
                  </a:lnTo>
                  <a:lnTo>
                    <a:pt x="12192" y="330708"/>
                  </a:lnTo>
                  <a:lnTo>
                    <a:pt x="35051" y="330708"/>
                  </a:lnTo>
                  <a:lnTo>
                    <a:pt x="35051" y="324612"/>
                  </a:lnTo>
                  <a:close/>
                </a:path>
                <a:path w="1137285" h="1266825">
                  <a:moveTo>
                    <a:pt x="47244" y="324612"/>
                  </a:moveTo>
                  <a:lnTo>
                    <a:pt x="35051" y="324612"/>
                  </a:lnTo>
                  <a:lnTo>
                    <a:pt x="41148" y="330708"/>
                  </a:lnTo>
                  <a:lnTo>
                    <a:pt x="47244" y="330708"/>
                  </a:lnTo>
                  <a:lnTo>
                    <a:pt x="47244" y="324612"/>
                  </a:lnTo>
                  <a:close/>
                </a:path>
                <a:path w="1137285" h="1266825">
                  <a:moveTo>
                    <a:pt x="152400" y="318515"/>
                  </a:moveTo>
                  <a:lnTo>
                    <a:pt x="70103" y="318515"/>
                  </a:lnTo>
                  <a:lnTo>
                    <a:pt x="70103" y="947927"/>
                  </a:lnTo>
                  <a:lnTo>
                    <a:pt x="152400" y="947927"/>
                  </a:lnTo>
                  <a:lnTo>
                    <a:pt x="152400" y="941832"/>
                  </a:lnTo>
                  <a:lnTo>
                    <a:pt x="82296" y="941832"/>
                  </a:lnTo>
                  <a:lnTo>
                    <a:pt x="76200" y="934212"/>
                  </a:lnTo>
                  <a:lnTo>
                    <a:pt x="82296" y="934212"/>
                  </a:lnTo>
                  <a:lnTo>
                    <a:pt x="82296" y="330708"/>
                  </a:lnTo>
                  <a:lnTo>
                    <a:pt x="76200" y="330708"/>
                  </a:lnTo>
                  <a:lnTo>
                    <a:pt x="82296" y="324612"/>
                  </a:lnTo>
                  <a:lnTo>
                    <a:pt x="152400" y="324612"/>
                  </a:lnTo>
                  <a:lnTo>
                    <a:pt x="152400" y="318515"/>
                  </a:lnTo>
                  <a:close/>
                </a:path>
                <a:path w="1137285" h="1266825">
                  <a:moveTo>
                    <a:pt x="82296" y="934212"/>
                  </a:moveTo>
                  <a:lnTo>
                    <a:pt x="76200" y="934212"/>
                  </a:lnTo>
                  <a:lnTo>
                    <a:pt x="82296" y="941832"/>
                  </a:lnTo>
                  <a:lnTo>
                    <a:pt x="82296" y="934212"/>
                  </a:lnTo>
                  <a:close/>
                </a:path>
                <a:path w="1137285" h="1266825">
                  <a:moveTo>
                    <a:pt x="140208" y="934212"/>
                  </a:moveTo>
                  <a:lnTo>
                    <a:pt x="82296" y="934212"/>
                  </a:lnTo>
                  <a:lnTo>
                    <a:pt x="82296" y="941832"/>
                  </a:lnTo>
                  <a:lnTo>
                    <a:pt x="140208" y="941832"/>
                  </a:lnTo>
                  <a:lnTo>
                    <a:pt x="140208" y="934212"/>
                  </a:lnTo>
                  <a:close/>
                </a:path>
                <a:path w="1137285" h="1266825">
                  <a:moveTo>
                    <a:pt x="140208" y="324612"/>
                  </a:moveTo>
                  <a:lnTo>
                    <a:pt x="140208" y="941832"/>
                  </a:lnTo>
                  <a:lnTo>
                    <a:pt x="146303" y="934212"/>
                  </a:lnTo>
                  <a:lnTo>
                    <a:pt x="152400" y="934212"/>
                  </a:lnTo>
                  <a:lnTo>
                    <a:pt x="152400" y="330708"/>
                  </a:lnTo>
                  <a:lnTo>
                    <a:pt x="146303" y="330708"/>
                  </a:lnTo>
                  <a:lnTo>
                    <a:pt x="140208" y="324612"/>
                  </a:lnTo>
                  <a:close/>
                </a:path>
                <a:path w="1137285" h="1266825">
                  <a:moveTo>
                    <a:pt x="152400" y="934212"/>
                  </a:moveTo>
                  <a:lnTo>
                    <a:pt x="146303" y="934212"/>
                  </a:lnTo>
                  <a:lnTo>
                    <a:pt x="140208" y="941832"/>
                  </a:lnTo>
                  <a:lnTo>
                    <a:pt x="152400" y="941832"/>
                  </a:lnTo>
                  <a:lnTo>
                    <a:pt x="152400" y="934212"/>
                  </a:lnTo>
                  <a:close/>
                </a:path>
                <a:path w="1137285" h="1266825">
                  <a:moveTo>
                    <a:pt x="82296" y="324612"/>
                  </a:moveTo>
                  <a:lnTo>
                    <a:pt x="76200" y="330708"/>
                  </a:lnTo>
                  <a:lnTo>
                    <a:pt x="82296" y="330708"/>
                  </a:lnTo>
                  <a:lnTo>
                    <a:pt x="82296" y="324612"/>
                  </a:lnTo>
                  <a:close/>
                </a:path>
                <a:path w="1137285" h="1266825">
                  <a:moveTo>
                    <a:pt x="140208" y="324612"/>
                  </a:moveTo>
                  <a:lnTo>
                    <a:pt x="82296" y="324612"/>
                  </a:lnTo>
                  <a:lnTo>
                    <a:pt x="82296" y="330708"/>
                  </a:lnTo>
                  <a:lnTo>
                    <a:pt x="140208" y="330708"/>
                  </a:lnTo>
                  <a:lnTo>
                    <a:pt x="140208" y="324612"/>
                  </a:lnTo>
                  <a:close/>
                </a:path>
                <a:path w="1137285" h="1266825">
                  <a:moveTo>
                    <a:pt x="152400" y="324612"/>
                  </a:moveTo>
                  <a:lnTo>
                    <a:pt x="140208" y="324612"/>
                  </a:lnTo>
                  <a:lnTo>
                    <a:pt x="146303" y="330708"/>
                  </a:lnTo>
                  <a:lnTo>
                    <a:pt x="152400" y="330708"/>
                  </a:lnTo>
                  <a:lnTo>
                    <a:pt x="152400" y="324612"/>
                  </a:lnTo>
                  <a:close/>
                </a:path>
                <a:path w="1137285" h="1266825">
                  <a:moveTo>
                    <a:pt x="560832" y="941832"/>
                  </a:moveTo>
                  <a:lnTo>
                    <a:pt x="560832" y="1266444"/>
                  </a:lnTo>
                  <a:lnTo>
                    <a:pt x="576064" y="1249679"/>
                  </a:lnTo>
                  <a:lnTo>
                    <a:pt x="574548" y="1249679"/>
                  </a:lnTo>
                  <a:lnTo>
                    <a:pt x="562356" y="1245108"/>
                  </a:lnTo>
                  <a:lnTo>
                    <a:pt x="574548" y="1231726"/>
                  </a:lnTo>
                  <a:lnTo>
                    <a:pt x="574548" y="947927"/>
                  </a:lnTo>
                  <a:lnTo>
                    <a:pt x="566927" y="947927"/>
                  </a:lnTo>
                  <a:lnTo>
                    <a:pt x="560832" y="941832"/>
                  </a:lnTo>
                  <a:close/>
                </a:path>
                <a:path w="1137285" h="1266825">
                  <a:moveTo>
                    <a:pt x="574548" y="1231726"/>
                  </a:moveTo>
                  <a:lnTo>
                    <a:pt x="562356" y="1245108"/>
                  </a:lnTo>
                  <a:lnTo>
                    <a:pt x="574548" y="1249679"/>
                  </a:lnTo>
                  <a:lnTo>
                    <a:pt x="574548" y="1231726"/>
                  </a:lnTo>
                  <a:close/>
                </a:path>
                <a:path w="1137285" h="1266825">
                  <a:moveTo>
                    <a:pt x="1120546" y="632460"/>
                  </a:moveTo>
                  <a:lnTo>
                    <a:pt x="574548" y="1231726"/>
                  </a:lnTo>
                  <a:lnTo>
                    <a:pt x="574548" y="1249679"/>
                  </a:lnTo>
                  <a:lnTo>
                    <a:pt x="576064" y="1249679"/>
                  </a:lnTo>
                  <a:lnTo>
                    <a:pt x="1132749" y="637032"/>
                  </a:lnTo>
                  <a:lnTo>
                    <a:pt x="1124712" y="637032"/>
                  </a:lnTo>
                  <a:lnTo>
                    <a:pt x="1120546" y="632460"/>
                  </a:lnTo>
                  <a:close/>
                </a:path>
                <a:path w="1137285" h="1266825">
                  <a:moveTo>
                    <a:pt x="560832" y="318515"/>
                  </a:moveTo>
                  <a:lnTo>
                    <a:pt x="175260" y="318515"/>
                  </a:lnTo>
                  <a:lnTo>
                    <a:pt x="175260" y="947927"/>
                  </a:lnTo>
                  <a:lnTo>
                    <a:pt x="560832" y="947927"/>
                  </a:lnTo>
                  <a:lnTo>
                    <a:pt x="560832" y="941832"/>
                  </a:lnTo>
                  <a:lnTo>
                    <a:pt x="187451" y="941832"/>
                  </a:lnTo>
                  <a:lnTo>
                    <a:pt x="181356" y="934212"/>
                  </a:lnTo>
                  <a:lnTo>
                    <a:pt x="187451" y="934212"/>
                  </a:lnTo>
                  <a:lnTo>
                    <a:pt x="187451" y="330708"/>
                  </a:lnTo>
                  <a:lnTo>
                    <a:pt x="181356" y="330708"/>
                  </a:lnTo>
                  <a:lnTo>
                    <a:pt x="187451" y="324612"/>
                  </a:lnTo>
                  <a:lnTo>
                    <a:pt x="560832" y="324612"/>
                  </a:lnTo>
                  <a:lnTo>
                    <a:pt x="560832" y="318515"/>
                  </a:lnTo>
                  <a:close/>
                </a:path>
                <a:path w="1137285" h="1266825">
                  <a:moveTo>
                    <a:pt x="574548" y="934212"/>
                  </a:moveTo>
                  <a:lnTo>
                    <a:pt x="187451" y="934212"/>
                  </a:lnTo>
                  <a:lnTo>
                    <a:pt x="187451" y="941832"/>
                  </a:lnTo>
                  <a:lnTo>
                    <a:pt x="560832" y="941832"/>
                  </a:lnTo>
                  <a:lnTo>
                    <a:pt x="566927" y="947927"/>
                  </a:lnTo>
                  <a:lnTo>
                    <a:pt x="574548" y="947927"/>
                  </a:lnTo>
                  <a:lnTo>
                    <a:pt x="574548" y="934212"/>
                  </a:lnTo>
                  <a:close/>
                </a:path>
                <a:path w="1137285" h="1266825">
                  <a:moveTo>
                    <a:pt x="187451" y="934212"/>
                  </a:moveTo>
                  <a:lnTo>
                    <a:pt x="181356" y="934212"/>
                  </a:lnTo>
                  <a:lnTo>
                    <a:pt x="187451" y="941832"/>
                  </a:lnTo>
                  <a:lnTo>
                    <a:pt x="187451" y="934212"/>
                  </a:lnTo>
                  <a:close/>
                </a:path>
                <a:path w="1137285" h="1266825">
                  <a:moveTo>
                    <a:pt x="1124712" y="627888"/>
                  </a:moveTo>
                  <a:lnTo>
                    <a:pt x="1120546" y="632460"/>
                  </a:lnTo>
                  <a:lnTo>
                    <a:pt x="1124712" y="637032"/>
                  </a:lnTo>
                  <a:lnTo>
                    <a:pt x="1124712" y="627888"/>
                  </a:lnTo>
                  <a:close/>
                </a:path>
                <a:path w="1137285" h="1266825">
                  <a:moveTo>
                    <a:pt x="1132739" y="627888"/>
                  </a:moveTo>
                  <a:lnTo>
                    <a:pt x="1124712" y="627888"/>
                  </a:lnTo>
                  <a:lnTo>
                    <a:pt x="1124712" y="637032"/>
                  </a:lnTo>
                  <a:lnTo>
                    <a:pt x="1132749" y="637032"/>
                  </a:lnTo>
                  <a:lnTo>
                    <a:pt x="1136903" y="632460"/>
                  </a:lnTo>
                  <a:lnTo>
                    <a:pt x="1132739" y="627888"/>
                  </a:lnTo>
                  <a:close/>
                </a:path>
                <a:path w="1137285" h="1266825">
                  <a:moveTo>
                    <a:pt x="576101" y="16763"/>
                  </a:moveTo>
                  <a:lnTo>
                    <a:pt x="574548" y="16763"/>
                  </a:lnTo>
                  <a:lnTo>
                    <a:pt x="574548" y="33193"/>
                  </a:lnTo>
                  <a:lnTo>
                    <a:pt x="1120546" y="632460"/>
                  </a:lnTo>
                  <a:lnTo>
                    <a:pt x="1124712" y="627888"/>
                  </a:lnTo>
                  <a:lnTo>
                    <a:pt x="1132739" y="627888"/>
                  </a:lnTo>
                  <a:lnTo>
                    <a:pt x="576101" y="16763"/>
                  </a:lnTo>
                  <a:close/>
                </a:path>
                <a:path w="1137285" h="1266825">
                  <a:moveTo>
                    <a:pt x="187451" y="324612"/>
                  </a:moveTo>
                  <a:lnTo>
                    <a:pt x="181356" y="330708"/>
                  </a:lnTo>
                  <a:lnTo>
                    <a:pt x="187451" y="330708"/>
                  </a:lnTo>
                  <a:lnTo>
                    <a:pt x="187451" y="324612"/>
                  </a:lnTo>
                  <a:close/>
                </a:path>
                <a:path w="1137285" h="1266825">
                  <a:moveTo>
                    <a:pt x="574548" y="318515"/>
                  </a:moveTo>
                  <a:lnTo>
                    <a:pt x="566927" y="318515"/>
                  </a:lnTo>
                  <a:lnTo>
                    <a:pt x="560832" y="324612"/>
                  </a:lnTo>
                  <a:lnTo>
                    <a:pt x="187451" y="324612"/>
                  </a:lnTo>
                  <a:lnTo>
                    <a:pt x="187451" y="330708"/>
                  </a:lnTo>
                  <a:lnTo>
                    <a:pt x="574548" y="330708"/>
                  </a:lnTo>
                  <a:lnTo>
                    <a:pt x="574548" y="318515"/>
                  </a:lnTo>
                  <a:close/>
                </a:path>
                <a:path w="1137285" h="1266825">
                  <a:moveTo>
                    <a:pt x="560832" y="0"/>
                  </a:moveTo>
                  <a:lnTo>
                    <a:pt x="560832" y="324612"/>
                  </a:lnTo>
                  <a:lnTo>
                    <a:pt x="566927" y="318515"/>
                  </a:lnTo>
                  <a:lnTo>
                    <a:pt x="574548" y="318515"/>
                  </a:lnTo>
                  <a:lnTo>
                    <a:pt x="574548" y="33193"/>
                  </a:lnTo>
                  <a:lnTo>
                    <a:pt x="562356" y="19812"/>
                  </a:lnTo>
                  <a:lnTo>
                    <a:pt x="574548" y="16763"/>
                  </a:lnTo>
                  <a:lnTo>
                    <a:pt x="576101" y="16763"/>
                  </a:lnTo>
                  <a:lnTo>
                    <a:pt x="560832" y="0"/>
                  </a:lnTo>
                  <a:close/>
                </a:path>
                <a:path w="1137285" h="1266825">
                  <a:moveTo>
                    <a:pt x="574548" y="16763"/>
                  </a:moveTo>
                  <a:lnTo>
                    <a:pt x="562356" y="19812"/>
                  </a:lnTo>
                  <a:lnTo>
                    <a:pt x="574548" y="33193"/>
                  </a:lnTo>
                  <a:lnTo>
                    <a:pt x="574548" y="16763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6393180" y="1453896"/>
              <a:ext cx="2516124" cy="12466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08924" y="1713012"/>
            <a:ext cx="1267345" cy="48468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115657">
              <a:spcBef>
                <a:spcPts val="86"/>
              </a:spcBef>
            </a:pPr>
            <a:r>
              <a:rPr sz="1539" spc="-94" dirty="0">
                <a:solidFill>
                  <a:srgbClr val="FFFFFF"/>
                </a:solidFill>
                <a:latin typeface="Carlito"/>
                <a:cs typeface="Carlito"/>
              </a:rPr>
              <a:t>TATA </a:t>
            </a:r>
            <a:r>
              <a:rPr sz="1539" spc="-13" dirty="0">
                <a:solidFill>
                  <a:srgbClr val="FFFFFF"/>
                </a:solidFill>
                <a:latin typeface="Carlito"/>
                <a:cs typeface="Carlito"/>
              </a:rPr>
              <a:t>KELOLA  </a:t>
            </a:r>
            <a:r>
              <a:rPr sz="1539" spc="-4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1539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1539" spc="-26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539" spc="-4" dirty="0">
                <a:solidFill>
                  <a:srgbClr val="FFFFFF"/>
                </a:solidFill>
                <a:latin typeface="Carlito"/>
                <a:cs typeface="Carlito"/>
              </a:rPr>
              <a:t>VE</a:t>
            </a:r>
            <a:r>
              <a:rPr sz="1539" spc="-9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539" dirty="0">
                <a:solidFill>
                  <a:srgbClr val="FFFFFF"/>
                </a:solidFill>
                <a:latin typeface="Carlito"/>
                <a:cs typeface="Carlito"/>
              </a:rPr>
              <a:t>NAN</a:t>
            </a:r>
            <a:r>
              <a:rPr sz="1539" spc="-4" dirty="0">
                <a:solidFill>
                  <a:srgbClr val="FFFFFF"/>
                </a:solidFill>
                <a:latin typeface="Carlito"/>
                <a:cs typeface="Carlito"/>
              </a:rPr>
              <a:t>CE</a:t>
            </a:r>
            <a:r>
              <a:rPr sz="1539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1539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09009" y="3373939"/>
            <a:ext cx="6797728" cy="1627893"/>
            <a:chOff x="1296924" y="3717035"/>
            <a:chExt cx="7949565" cy="1903730"/>
          </a:xfrm>
        </p:grpSpPr>
        <p:sp>
          <p:nvSpPr>
            <p:cNvPr id="13" name="object 13"/>
            <p:cNvSpPr/>
            <p:nvPr/>
          </p:nvSpPr>
          <p:spPr>
            <a:xfrm>
              <a:off x="6488657" y="3723131"/>
              <a:ext cx="2325370" cy="58419"/>
            </a:xfrm>
            <a:custGeom>
              <a:avLst/>
              <a:gdLst/>
              <a:ahLst/>
              <a:cxnLst/>
              <a:rect l="l" t="t" r="r" b="b"/>
              <a:pathLst>
                <a:path w="2325370" h="58420">
                  <a:moveTo>
                    <a:pt x="63017" y="20292"/>
                  </a:moveTo>
                  <a:lnTo>
                    <a:pt x="34118" y="33923"/>
                  </a:lnTo>
                  <a:lnTo>
                    <a:pt x="0" y="57912"/>
                  </a:lnTo>
                  <a:lnTo>
                    <a:pt x="18821" y="57912"/>
                  </a:lnTo>
                  <a:lnTo>
                    <a:pt x="18821" y="45212"/>
                  </a:lnTo>
                  <a:lnTo>
                    <a:pt x="38633" y="45212"/>
                  </a:lnTo>
                  <a:lnTo>
                    <a:pt x="38633" y="32512"/>
                  </a:lnTo>
                  <a:lnTo>
                    <a:pt x="63017" y="32512"/>
                  </a:lnTo>
                  <a:lnTo>
                    <a:pt x="63017" y="20292"/>
                  </a:lnTo>
                  <a:close/>
                </a:path>
                <a:path w="2325370" h="58420">
                  <a:moveTo>
                    <a:pt x="20345" y="45212"/>
                  </a:moveTo>
                  <a:lnTo>
                    <a:pt x="18821" y="45212"/>
                  </a:lnTo>
                  <a:lnTo>
                    <a:pt x="18821" y="57912"/>
                  </a:lnTo>
                  <a:lnTo>
                    <a:pt x="20345" y="57912"/>
                  </a:lnTo>
                  <a:lnTo>
                    <a:pt x="20345" y="45212"/>
                  </a:lnTo>
                  <a:close/>
                </a:path>
                <a:path w="2325370" h="58420">
                  <a:moveTo>
                    <a:pt x="2288057" y="32512"/>
                  </a:moveTo>
                  <a:lnTo>
                    <a:pt x="2288057" y="45212"/>
                  </a:lnTo>
                  <a:lnTo>
                    <a:pt x="2306345" y="45212"/>
                  </a:lnTo>
                  <a:lnTo>
                    <a:pt x="2306345" y="57912"/>
                  </a:lnTo>
                  <a:lnTo>
                    <a:pt x="2307869" y="57912"/>
                  </a:lnTo>
                  <a:lnTo>
                    <a:pt x="2307869" y="45749"/>
                  </a:lnTo>
                  <a:lnTo>
                    <a:pt x="2291049" y="33923"/>
                  </a:lnTo>
                  <a:lnTo>
                    <a:pt x="2288057" y="32512"/>
                  </a:lnTo>
                  <a:close/>
                </a:path>
                <a:path w="2325370" h="58420">
                  <a:moveTo>
                    <a:pt x="2307869" y="45749"/>
                  </a:moveTo>
                  <a:lnTo>
                    <a:pt x="2307869" y="57912"/>
                  </a:lnTo>
                  <a:lnTo>
                    <a:pt x="2325167" y="57912"/>
                  </a:lnTo>
                  <a:lnTo>
                    <a:pt x="2307869" y="45749"/>
                  </a:lnTo>
                  <a:close/>
                </a:path>
                <a:path w="2325370" h="58420">
                  <a:moveTo>
                    <a:pt x="40157" y="32512"/>
                  </a:moveTo>
                  <a:lnTo>
                    <a:pt x="38633" y="32512"/>
                  </a:lnTo>
                  <a:lnTo>
                    <a:pt x="38633" y="45212"/>
                  </a:lnTo>
                  <a:lnTo>
                    <a:pt x="40157" y="45212"/>
                  </a:lnTo>
                  <a:lnTo>
                    <a:pt x="40157" y="32512"/>
                  </a:lnTo>
                  <a:close/>
                </a:path>
                <a:path w="2325370" h="58420">
                  <a:moveTo>
                    <a:pt x="2286533" y="32512"/>
                  </a:moveTo>
                  <a:lnTo>
                    <a:pt x="2286533" y="45212"/>
                  </a:lnTo>
                  <a:lnTo>
                    <a:pt x="2288057" y="45212"/>
                  </a:lnTo>
                  <a:lnTo>
                    <a:pt x="2288057" y="32512"/>
                  </a:lnTo>
                  <a:lnTo>
                    <a:pt x="2286533" y="32512"/>
                  </a:lnTo>
                  <a:close/>
                </a:path>
                <a:path w="2325370" h="58420">
                  <a:moveTo>
                    <a:pt x="102641" y="7493"/>
                  </a:moveTo>
                  <a:lnTo>
                    <a:pt x="73081" y="15545"/>
                  </a:lnTo>
                  <a:lnTo>
                    <a:pt x="63017" y="20292"/>
                  </a:lnTo>
                  <a:lnTo>
                    <a:pt x="63017" y="32512"/>
                  </a:lnTo>
                  <a:lnTo>
                    <a:pt x="66065" y="32512"/>
                  </a:lnTo>
                  <a:lnTo>
                    <a:pt x="66065" y="19812"/>
                  </a:lnTo>
                  <a:lnTo>
                    <a:pt x="102641" y="19812"/>
                  </a:lnTo>
                  <a:lnTo>
                    <a:pt x="102641" y="7493"/>
                  </a:lnTo>
                  <a:close/>
                </a:path>
                <a:path w="2325370" h="58420">
                  <a:moveTo>
                    <a:pt x="2224049" y="7908"/>
                  </a:moveTo>
                  <a:lnTo>
                    <a:pt x="2224049" y="19812"/>
                  </a:lnTo>
                  <a:lnTo>
                    <a:pt x="2260625" y="19812"/>
                  </a:lnTo>
                  <a:lnTo>
                    <a:pt x="2260625" y="32512"/>
                  </a:lnTo>
                  <a:lnTo>
                    <a:pt x="2263673" y="32512"/>
                  </a:lnTo>
                  <a:lnTo>
                    <a:pt x="2263673" y="21010"/>
                  </a:lnTo>
                  <a:lnTo>
                    <a:pt x="2252086" y="15545"/>
                  </a:lnTo>
                  <a:lnTo>
                    <a:pt x="2224049" y="7908"/>
                  </a:lnTo>
                  <a:close/>
                </a:path>
                <a:path w="2325370" h="58420">
                  <a:moveTo>
                    <a:pt x="2263673" y="21010"/>
                  </a:moveTo>
                  <a:lnTo>
                    <a:pt x="2263673" y="32512"/>
                  </a:lnTo>
                  <a:lnTo>
                    <a:pt x="2288057" y="32512"/>
                  </a:lnTo>
                  <a:lnTo>
                    <a:pt x="2263673" y="21010"/>
                  </a:lnTo>
                  <a:close/>
                </a:path>
                <a:path w="2325370" h="58420">
                  <a:moveTo>
                    <a:pt x="2164613" y="0"/>
                  </a:moveTo>
                  <a:lnTo>
                    <a:pt x="160553" y="0"/>
                  </a:lnTo>
                  <a:lnTo>
                    <a:pt x="115456" y="4003"/>
                  </a:lnTo>
                  <a:lnTo>
                    <a:pt x="102641" y="7493"/>
                  </a:lnTo>
                  <a:lnTo>
                    <a:pt x="102641" y="19812"/>
                  </a:lnTo>
                  <a:lnTo>
                    <a:pt x="110261" y="19812"/>
                  </a:lnTo>
                  <a:lnTo>
                    <a:pt x="110261" y="7112"/>
                  </a:lnTo>
                  <a:lnTo>
                    <a:pt x="2221124" y="7112"/>
                  </a:lnTo>
                  <a:lnTo>
                    <a:pt x="2209711" y="4003"/>
                  </a:lnTo>
                  <a:lnTo>
                    <a:pt x="2164613" y="0"/>
                  </a:lnTo>
                  <a:close/>
                </a:path>
                <a:path w="2325370" h="58420">
                  <a:moveTo>
                    <a:pt x="2221124" y="7112"/>
                  </a:moveTo>
                  <a:lnTo>
                    <a:pt x="2216429" y="7112"/>
                  </a:lnTo>
                  <a:lnTo>
                    <a:pt x="2216429" y="19812"/>
                  </a:lnTo>
                  <a:lnTo>
                    <a:pt x="2224049" y="19812"/>
                  </a:lnTo>
                  <a:lnTo>
                    <a:pt x="2224049" y="7908"/>
                  </a:lnTo>
                  <a:lnTo>
                    <a:pt x="2221124" y="7112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4" name="object 14"/>
            <p:cNvSpPr/>
            <p:nvPr/>
          </p:nvSpPr>
          <p:spPr>
            <a:xfrm>
              <a:off x="6479493" y="3717035"/>
              <a:ext cx="2343785" cy="64135"/>
            </a:xfrm>
            <a:custGeom>
              <a:avLst/>
              <a:gdLst/>
              <a:ahLst/>
              <a:cxnLst/>
              <a:rect l="l" t="t" r="r" b="b"/>
              <a:pathLst>
                <a:path w="2343784" h="64135">
                  <a:moveTo>
                    <a:pt x="2187494" y="0"/>
                  </a:moveTo>
                  <a:lnTo>
                    <a:pt x="156002" y="0"/>
                  </a:lnTo>
                  <a:lnTo>
                    <a:pt x="142286" y="1524"/>
                  </a:lnTo>
                  <a:lnTo>
                    <a:pt x="93518" y="10667"/>
                  </a:lnTo>
                  <a:lnTo>
                    <a:pt x="46274" y="30479"/>
                  </a:lnTo>
                  <a:lnTo>
                    <a:pt x="6650" y="57912"/>
                  </a:lnTo>
                  <a:lnTo>
                    <a:pt x="0" y="64007"/>
                  </a:lnTo>
                  <a:lnTo>
                    <a:pt x="18672" y="64007"/>
                  </a:lnTo>
                  <a:lnTo>
                    <a:pt x="27986" y="57560"/>
                  </a:lnTo>
                  <a:lnTo>
                    <a:pt x="27986" y="51307"/>
                  </a:lnTo>
                  <a:lnTo>
                    <a:pt x="37384" y="51307"/>
                  </a:lnTo>
                  <a:lnTo>
                    <a:pt x="47798" y="44899"/>
                  </a:lnTo>
                  <a:lnTo>
                    <a:pt x="47798" y="38607"/>
                  </a:lnTo>
                  <a:lnTo>
                    <a:pt x="59820" y="38607"/>
                  </a:lnTo>
                  <a:lnTo>
                    <a:pt x="72182" y="33310"/>
                  </a:lnTo>
                  <a:lnTo>
                    <a:pt x="72182" y="25907"/>
                  </a:lnTo>
                  <a:lnTo>
                    <a:pt x="89454" y="25907"/>
                  </a:lnTo>
                  <a:lnTo>
                    <a:pt x="96566" y="22860"/>
                  </a:lnTo>
                  <a:lnTo>
                    <a:pt x="111806" y="19050"/>
                  </a:lnTo>
                  <a:lnTo>
                    <a:pt x="111806" y="13207"/>
                  </a:lnTo>
                  <a:lnTo>
                    <a:pt x="147874" y="13207"/>
                  </a:lnTo>
                  <a:lnTo>
                    <a:pt x="156002" y="12191"/>
                  </a:lnTo>
                  <a:lnTo>
                    <a:pt x="2254042" y="12191"/>
                  </a:lnTo>
                  <a:lnTo>
                    <a:pt x="2249978" y="10667"/>
                  </a:lnTo>
                  <a:lnTo>
                    <a:pt x="2225594" y="4572"/>
                  </a:lnTo>
                  <a:lnTo>
                    <a:pt x="2201210" y="1524"/>
                  </a:lnTo>
                  <a:lnTo>
                    <a:pt x="2187494" y="0"/>
                  </a:lnTo>
                  <a:close/>
                </a:path>
                <a:path w="2343784" h="64135">
                  <a:moveTo>
                    <a:pt x="29510" y="56505"/>
                  </a:moveTo>
                  <a:lnTo>
                    <a:pt x="27986" y="57560"/>
                  </a:lnTo>
                  <a:lnTo>
                    <a:pt x="27986" y="64007"/>
                  </a:lnTo>
                  <a:lnTo>
                    <a:pt x="29510" y="64007"/>
                  </a:lnTo>
                  <a:lnTo>
                    <a:pt x="29510" y="56505"/>
                  </a:lnTo>
                  <a:close/>
                </a:path>
                <a:path w="2343784" h="64135">
                  <a:moveTo>
                    <a:pt x="2315510" y="57150"/>
                  </a:moveTo>
                  <a:lnTo>
                    <a:pt x="2315510" y="64007"/>
                  </a:lnTo>
                  <a:lnTo>
                    <a:pt x="2317034" y="64007"/>
                  </a:lnTo>
                  <a:lnTo>
                    <a:pt x="2317034" y="58419"/>
                  </a:lnTo>
                  <a:lnTo>
                    <a:pt x="2315510" y="57150"/>
                  </a:lnTo>
                  <a:close/>
                </a:path>
                <a:path w="2343784" h="64135">
                  <a:moveTo>
                    <a:pt x="2254042" y="12191"/>
                  </a:moveTo>
                  <a:lnTo>
                    <a:pt x="2187494" y="12191"/>
                  </a:lnTo>
                  <a:lnTo>
                    <a:pt x="2195622" y="13207"/>
                  </a:lnTo>
                  <a:lnTo>
                    <a:pt x="2233214" y="13207"/>
                  </a:lnTo>
                  <a:lnTo>
                    <a:pt x="2233214" y="19376"/>
                  </a:lnTo>
                  <a:lnTo>
                    <a:pt x="2234738" y="19812"/>
                  </a:lnTo>
                  <a:lnTo>
                    <a:pt x="2246930" y="22860"/>
                  </a:lnTo>
                  <a:lnTo>
                    <a:pt x="2254550" y="25907"/>
                  </a:lnTo>
                  <a:lnTo>
                    <a:pt x="2272838" y="25907"/>
                  </a:lnTo>
                  <a:lnTo>
                    <a:pt x="2272838" y="33310"/>
                  </a:lnTo>
                  <a:lnTo>
                    <a:pt x="2285199" y="38607"/>
                  </a:lnTo>
                  <a:lnTo>
                    <a:pt x="2297222" y="38607"/>
                  </a:lnTo>
                  <a:lnTo>
                    <a:pt x="2297222" y="44899"/>
                  </a:lnTo>
                  <a:lnTo>
                    <a:pt x="2307636" y="51307"/>
                  </a:lnTo>
                  <a:lnTo>
                    <a:pt x="2317034" y="51307"/>
                  </a:lnTo>
                  <a:lnTo>
                    <a:pt x="2317034" y="58419"/>
                  </a:lnTo>
                  <a:lnTo>
                    <a:pt x="2323739" y="64007"/>
                  </a:lnTo>
                  <a:lnTo>
                    <a:pt x="2343496" y="64007"/>
                  </a:lnTo>
                  <a:lnTo>
                    <a:pt x="2336846" y="57912"/>
                  </a:lnTo>
                  <a:lnTo>
                    <a:pt x="2317034" y="42672"/>
                  </a:lnTo>
                  <a:lnTo>
                    <a:pt x="2295698" y="30479"/>
                  </a:lnTo>
                  <a:lnTo>
                    <a:pt x="2274362" y="19812"/>
                  </a:lnTo>
                  <a:lnTo>
                    <a:pt x="2254042" y="12191"/>
                  </a:lnTo>
                  <a:close/>
                </a:path>
                <a:path w="2343784" h="64135">
                  <a:moveTo>
                    <a:pt x="2317034" y="51307"/>
                  </a:moveTo>
                  <a:lnTo>
                    <a:pt x="2315510" y="51307"/>
                  </a:lnTo>
                  <a:lnTo>
                    <a:pt x="2315510" y="57150"/>
                  </a:lnTo>
                  <a:lnTo>
                    <a:pt x="2317034" y="58419"/>
                  </a:lnTo>
                  <a:lnTo>
                    <a:pt x="2317034" y="51307"/>
                  </a:lnTo>
                  <a:close/>
                </a:path>
                <a:path w="2343784" h="64135">
                  <a:moveTo>
                    <a:pt x="29510" y="51307"/>
                  </a:moveTo>
                  <a:lnTo>
                    <a:pt x="27986" y="51307"/>
                  </a:lnTo>
                  <a:lnTo>
                    <a:pt x="27986" y="57560"/>
                  </a:lnTo>
                  <a:lnTo>
                    <a:pt x="29510" y="56505"/>
                  </a:lnTo>
                  <a:lnTo>
                    <a:pt x="29510" y="51307"/>
                  </a:lnTo>
                  <a:close/>
                </a:path>
                <a:path w="2343784" h="64135">
                  <a:moveTo>
                    <a:pt x="49322" y="43961"/>
                  </a:moveTo>
                  <a:lnTo>
                    <a:pt x="47798" y="44899"/>
                  </a:lnTo>
                  <a:lnTo>
                    <a:pt x="47798" y="51307"/>
                  </a:lnTo>
                  <a:lnTo>
                    <a:pt x="49322" y="51307"/>
                  </a:lnTo>
                  <a:lnTo>
                    <a:pt x="49322" y="43961"/>
                  </a:lnTo>
                  <a:close/>
                </a:path>
                <a:path w="2343784" h="64135">
                  <a:moveTo>
                    <a:pt x="2295698" y="43961"/>
                  </a:moveTo>
                  <a:lnTo>
                    <a:pt x="2295698" y="51307"/>
                  </a:lnTo>
                  <a:lnTo>
                    <a:pt x="2297222" y="51307"/>
                  </a:lnTo>
                  <a:lnTo>
                    <a:pt x="2297222" y="44899"/>
                  </a:lnTo>
                  <a:lnTo>
                    <a:pt x="2295698" y="43961"/>
                  </a:lnTo>
                  <a:close/>
                </a:path>
                <a:path w="2343784" h="64135">
                  <a:moveTo>
                    <a:pt x="49322" y="38607"/>
                  </a:moveTo>
                  <a:lnTo>
                    <a:pt x="47798" y="38607"/>
                  </a:lnTo>
                  <a:lnTo>
                    <a:pt x="47798" y="44899"/>
                  </a:lnTo>
                  <a:lnTo>
                    <a:pt x="49322" y="43961"/>
                  </a:lnTo>
                  <a:lnTo>
                    <a:pt x="49322" y="38607"/>
                  </a:lnTo>
                  <a:close/>
                </a:path>
                <a:path w="2343784" h="64135">
                  <a:moveTo>
                    <a:pt x="2297222" y="38607"/>
                  </a:moveTo>
                  <a:lnTo>
                    <a:pt x="2295698" y="38607"/>
                  </a:lnTo>
                  <a:lnTo>
                    <a:pt x="2295698" y="43961"/>
                  </a:lnTo>
                  <a:lnTo>
                    <a:pt x="2297222" y="44899"/>
                  </a:lnTo>
                  <a:lnTo>
                    <a:pt x="2297222" y="38607"/>
                  </a:lnTo>
                  <a:close/>
                </a:path>
                <a:path w="2343784" h="64135">
                  <a:moveTo>
                    <a:pt x="75230" y="32003"/>
                  </a:moveTo>
                  <a:lnTo>
                    <a:pt x="72182" y="33310"/>
                  </a:lnTo>
                  <a:lnTo>
                    <a:pt x="72182" y="38607"/>
                  </a:lnTo>
                  <a:lnTo>
                    <a:pt x="75230" y="38607"/>
                  </a:lnTo>
                  <a:lnTo>
                    <a:pt x="75230" y="32003"/>
                  </a:lnTo>
                  <a:close/>
                </a:path>
                <a:path w="2343784" h="64135">
                  <a:moveTo>
                    <a:pt x="2269790" y="32003"/>
                  </a:moveTo>
                  <a:lnTo>
                    <a:pt x="2269790" y="38607"/>
                  </a:lnTo>
                  <a:lnTo>
                    <a:pt x="2272838" y="38607"/>
                  </a:lnTo>
                  <a:lnTo>
                    <a:pt x="2272838" y="33310"/>
                  </a:lnTo>
                  <a:lnTo>
                    <a:pt x="2269790" y="32003"/>
                  </a:lnTo>
                  <a:close/>
                </a:path>
                <a:path w="2343784" h="64135">
                  <a:moveTo>
                    <a:pt x="75230" y="25907"/>
                  </a:moveTo>
                  <a:lnTo>
                    <a:pt x="72182" y="25907"/>
                  </a:lnTo>
                  <a:lnTo>
                    <a:pt x="72182" y="33310"/>
                  </a:lnTo>
                  <a:lnTo>
                    <a:pt x="75230" y="32003"/>
                  </a:lnTo>
                  <a:lnTo>
                    <a:pt x="75230" y="25907"/>
                  </a:lnTo>
                  <a:close/>
                </a:path>
                <a:path w="2343784" h="64135">
                  <a:moveTo>
                    <a:pt x="2272838" y="25907"/>
                  </a:moveTo>
                  <a:lnTo>
                    <a:pt x="2269790" y="25907"/>
                  </a:lnTo>
                  <a:lnTo>
                    <a:pt x="2269790" y="32003"/>
                  </a:lnTo>
                  <a:lnTo>
                    <a:pt x="2272838" y="33310"/>
                  </a:lnTo>
                  <a:lnTo>
                    <a:pt x="2272838" y="25907"/>
                  </a:lnTo>
                  <a:close/>
                </a:path>
                <a:path w="2343784" h="64135">
                  <a:moveTo>
                    <a:pt x="119426" y="17145"/>
                  </a:moveTo>
                  <a:lnTo>
                    <a:pt x="111806" y="19050"/>
                  </a:lnTo>
                  <a:lnTo>
                    <a:pt x="111806" y="25907"/>
                  </a:lnTo>
                  <a:lnTo>
                    <a:pt x="119426" y="25907"/>
                  </a:lnTo>
                  <a:lnTo>
                    <a:pt x="119426" y="17145"/>
                  </a:lnTo>
                  <a:close/>
                </a:path>
                <a:path w="2343784" h="64135">
                  <a:moveTo>
                    <a:pt x="2225594" y="17199"/>
                  </a:moveTo>
                  <a:lnTo>
                    <a:pt x="2225594" y="25907"/>
                  </a:lnTo>
                  <a:lnTo>
                    <a:pt x="2233214" y="25907"/>
                  </a:lnTo>
                  <a:lnTo>
                    <a:pt x="2233214" y="19376"/>
                  </a:lnTo>
                  <a:lnTo>
                    <a:pt x="2225594" y="17199"/>
                  </a:lnTo>
                  <a:close/>
                </a:path>
                <a:path w="2343784" h="64135">
                  <a:moveTo>
                    <a:pt x="2233214" y="13207"/>
                  </a:moveTo>
                  <a:lnTo>
                    <a:pt x="2225594" y="13207"/>
                  </a:lnTo>
                  <a:lnTo>
                    <a:pt x="2225594" y="17199"/>
                  </a:lnTo>
                  <a:lnTo>
                    <a:pt x="2233214" y="19376"/>
                  </a:lnTo>
                  <a:lnTo>
                    <a:pt x="2233214" y="13207"/>
                  </a:lnTo>
                  <a:close/>
                </a:path>
                <a:path w="2343784" h="64135">
                  <a:moveTo>
                    <a:pt x="119426" y="13207"/>
                  </a:moveTo>
                  <a:lnTo>
                    <a:pt x="111806" y="13207"/>
                  </a:lnTo>
                  <a:lnTo>
                    <a:pt x="111806" y="19050"/>
                  </a:lnTo>
                  <a:lnTo>
                    <a:pt x="119426" y="17145"/>
                  </a:lnTo>
                  <a:lnTo>
                    <a:pt x="119426" y="13207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5" name="object 15"/>
            <p:cNvSpPr/>
            <p:nvPr/>
          </p:nvSpPr>
          <p:spPr>
            <a:xfrm>
              <a:off x="6488657" y="3723131"/>
              <a:ext cx="2325370" cy="58419"/>
            </a:xfrm>
            <a:custGeom>
              <a:avLst/>
              <a:gdLst/>
              <a:ahLst/>
              <a:cxnLst/>
              <a:rect l="l" t="t" r="r" b="b"/>
              <a:pathLst>
                <a:path w="2325370" h="58420">
                  <a:moveTo>
                    <a:pt x="2164613" y="0"/>
                  </a:moveTo>
                  <a:lnTo>
                    <a:pt x="160553" y="0"/>
                  </a:lnTo>
                  <a:lnTo>
                    <a:pt x="115456" y="4003"/>
                  </a:lnTo>
                  <a:lnTo>
                    <a:pt x="73081" y="15545"/>
                  </a:lnTo>
                  <a:lnTo>
                    <a:pt x="34118" y="33923"/>
                  </a:lnTo>
                  <a:lnTo>
                    <a:pt x="0" y="57912"/>
                  </a:lnTo>
                  <a:lnTo>
                    <a:pt x="2325167" y="57912"/>
                  </a:lnTo>
                  <a:lnTo>
                    <a:pt x="2291049" y="33923"/>
                  </a:lnTo>
                  <a:lnTo>
                    <a:pt x="2252086" y="15545"/>
                  </a:lnTo>
                  <a:lnTo>
                    <a:pt x="2209711" y="4003"/>
                  </a:lnTo>
                  <a:lnTo>
                    <a:pt x="216461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9493" y="3717035"/>
              <a:ext cx="2343785" cy="64135"/>
            </a:xfrm>
            <a:custGeom>
              <a:avLst/>
              <a:gdLst/>
              <a:ahLst/>
              <a:cxnLst/>
              <a:rect l="l" t="t" r="r" b="b"/>
              <a:pathLst>
                <a:path w="2343784" h="64135">
                  <a:moveTo>
                    <a:pt x="2187494" y="0"/>
                  </a:moveTo>
                  <a:lnTo>
                    <a:pt x="156002" y="0"/>
                  </a:lnTo>
                  <a:lnTo>
                    <a:pt x="142286" y="1524"/>
                  </a:lnTo>
                  <a:lnTo>
                    <a:pt x="93518" y="10667"/>
                  </a:lnTo>
                  <a:lnTo>
                    <a:pt x="46274" y="30479"/>
                  </a:lnTo>
                  <a:lnTo>
                    <a:pt x="6650" y="57912"/>
                  </a:lnTo>
                  <a:lnTo>
                    <a:pt x="0" y="64007"/>
                  </a:lnTo>
                  <a:lnTo>
                    <a:pt x="18672" y="64007"/>
                  </a:lnTo>
                  <a:lnTo>
                    <a:pt x="34082" y="53339"/>
                  </a:lnTo>
                  <a:lnTo>
                    <a:pt x="53894" y="41148"/>
                  </a:lnTo>
                  <a:lnTo>
                    <a:pt x="96566" y="22860"/>
                  </a:lnTo>
                  <a:lnTo>
                    <a:pt x="120950" y="16763"/>
                  </a:lnTo>
                  <a:lnTo>
                    <a:pt x="131618" y="15239"/>
                  </a:lnTo>
                  <a:lnTo>
                    <a:pt x="156002" y="12191"/>
                  </a:lnTo>
                  <a:lnTo>
                    <a:pt x="2254042" y="12191"/>
                  </a:lnTo>
                  <a:lnTo>
                    <a:pt x="2249978" y="10667"/>
                  </a:lnTo>
                  <a:lnTo>
                    <a:pt x="2225594" y="4572"/>
                  </a:lnTo>
                  <a:lnTo>
                    <a:pt x="2201210" y="1524"/>
                  </a:lnTo>
                  <a:lnTo>
                    <a:pt x="2187494" y="0"/>
                  </a:lnTo>
                  <a:close/>
                </a:path>
                <a:path w="2343784" h="64135">
                  <a:moveTo>
                    <a:pt x="2254042" y="12191"/>
                  </a:moveTo>
                  <a:lnTo>
                    <a:pt x="2187494" y="12191"/>
                  </a:lnTo>
                  <a:lnTo>
                    <a:pt x="2224070" y="16763"/>
                  </a:lnTo>
                  <a:lnTo>
                    <a:pt x="2234738" y="19812"/>
                  </a:lnTo>
                  <a:lnTo>
                    <a:pt x="2291126" y="41148"/>
                  </a:lnTo>
                  <a:lnTo>
                    <a:pt x="2323739" y="64007"/>
                  </a:lnTo>
                  <a:lnTo>
                    <a:pt x="2343496" y="64007"/>
                  </a:lnTo>
                  <a:lnTo>
                    <a:pt x="2336846" y="57912"/>
                  </a:lnTo>
                  <a:lnTo>
                    <a:pt x="2317034" y="42672"/>
                  </a:lnTo>
                  <a:lnTo>
                    <a:pt x="2295698" y="30479"/>
                  </a:lnTo>
                  <a:lnTo>
                    <a:pt x="2274362" y="19812"/>
                  </a:lnTo>
                  <a:lnTo>
                    <a:pt x="2254042" y="12191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6924" y="3779519"/>
              <a:ext cx="7949565" cy="1841500"/>
            </a:xfrm>
            <a:custGeom>
              <a:avLst/>
              <a:gdLst/>
              <a:ahLst/>
              <a:cxnLst/>
              <a:rect l="l" t="t" r="r" b="b"/>
              <a:pathLst>
                <a:path w="7949565" h="1841500">
                  <a:moveTo>
                    <a:pt x="25907" y="0"/>
                  </a:moveTo>
                  <a:lnTo>
                    <a:pt x="0" y="0"/>
                  </a:lnTo>
                  <a:lnTo>
                    <a:pt x="0" y="1834896"/>
                  </a:lnTo>
                  <a:lnTo>
                    <a:pt x="6095" y="1840992"/>
                  </a:lnTo>
                  <a:lnTo>
                    <a:pt x="7943087" y="1840992"/>
                  </a:lnTo>
                  <a:lnTo>
                    <a:pt x="7949183" y="1834896"/>
                  </a:lnTo>
                  <a:lnTo>
                    <a:pt x="7949183" y="1827276"/>
                  </a:lnTo>
                  <a:lnTo>
                    <a:pt x="25907" y="1827276"/>
                  </a:lnTo>
                  <a:lnTo>
                    <a:pt x="13715" y="1815084"/>
                  </a:lnTo>
                  <a:lnTo>
                    <a:pt x="25907" y="1815084"/>
                  </a:lnTo>
                  <a:lnTo>
                    <a:pt x="25907" y="0"/>
                  </a:lnTo>
                  <a:close/>
                </a:path>
                <a:path w="7949565" h="1841500">
                  <a:moveTo>
                    <a:pt x="25907" y="1815084"/>
                  </a:moveTo>
                  <a:lnTo>
                    <a:pt x="13715" y="1815084"/>
                  </a:lnTo>
                  <a:lnTo>
                    <a:pt x="25907" y="1827276"/>
                  </a:lnTo>
                  <a:lnTo>
                    <a:pt x="25907" y="1815084"/>
                  </a:lnTo>
                  <a:close/>
                </a:path>
                <a:path w="7949565" h="1841500">
                  <a:moveTo>
                    <a:pt x="7923276" y="1815084"/>
                  </a:moveTo>
                  <a:lnTo>
                    <a:pt x="25907" y="1815084"/>
                  </a:lnTo>
                  <a:lnTo>
                    <a:pt x="25907" y="1827276"/>
                  </a:lnTo>
                  <a:lnTo>
                    <a:pt x="7923276" y="1827276"/>
                  </a:lnTo>
                  <a:lnTo>
                    <a:pt x="7923276" y="1815084"/>
                  </a:lnTo>
                  <a:close/>
                </a:path>
                <a:path w="7949565" h="1841500">
                  <a:moveTo>
                    <a:pt x="7949183" y="0"/>
                  </a:moveTo>
                  <a:lnTo>
                    <a:pt x="7923276" y="0"/>
                  </a:lnTo>
                  <a:lnTo>
                    <a:pt x="7923276" y="1827276"/>
                  </a:lnTo>
                  <a:lnTo>
                    <a:pt x="7936992" y="1815084"/>
                  </a:lnTo>
                  <a:lnTo>
                    <a:pt x="7949183" y="1815084"/>
                  </a:lnTo>
                  <a:lnTo>
                    <a:pt x="7949183" y="0"/>
                  </a:lnTo>
                  <a:close/>
                </a:path>
                <a:path w="7949565" h="1841500">
                  <a:moveTo>
                    <a:pt x="7949183" y="1815084"/>
                  </a:moveTo>
                  <a:lnTo>
                    <a:pt x="7936992" y="1815084"/>
                  </a:lnTo>
                  <a:lnTo>
                    <a:pt x="7923276" y="1827276"/>
                  </a:lnTo>
                  <a:lnTo>
                    <a:pt x="7949183" y="1827276"/>
                  </a:lnTo>
                  <a:lnTo>
                    <a:pt x="7949183" y="1815084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5460" y="3831335"/>
              <a:ext cx="2498090" cy="1208405"/>
            </a:xfrm>
            <a:custGeom>
              <a:avLst/>
              <a:gdLst/>
              <a:ahLst/>
              <a:cxnLst/>
              <a:rect l="l" t="t" r="r" b="b"/>
              <a:pathLst>
                <a:path w="2498090" h="1208404">
                  <a:moveTo>
                    <a:pt x="1524" y="192362"/>
                  </a:moveTo>
                  <a:lnTo>
                    <a:pt x="0" y="205739"/>
                  </a:lnTo>
                  <a:lnTo>
                    <a:pt x="0" y="1027176"/>
                  </a:lnTo>
                  <a:lnTo>
                    <a:pt x="1524" y="1040553"/>
                  </a:lnTo>
                  <a:lnTo>
                    <a:pt x="1524" y="192362"/>
                  </a:lnTo>
                  <a:close/>
                </a:path>
                <a:path w="2498090" h="1208404">
                  <a:moveTo>
                    <a:pt x="3048" y="178985"/>
                  </a:moveTo>
                  <a:lnTo>
                    <a:pt x="1678" y="191007"/>
                  </a:lnTo>
                  <a:lnTo>
                    <a:pt x="3048" y="191007"/>
                  </a:lnTo>
                  <a:lnTo>
                    <a:pt x="3048" y="178985"/>
                  </a:lnTo>
                  <a:close/>
                </a:path>
                <a:path w="2498090" h="1208404">
                  <a:moveTo>
                    <a:pt x="4571" y="165608"/>
                  </a:moveTo>
                  <a:lnTo>
                    <a:pt x="3125" y="178307"/>
                  </a:lnTo>
                  <a:lnTo>
                    <a:pt x="4571" y="178307"/>
                  </a:lnTo>
                  <a:lnTo>
                    <a:pt x="4571" y="165608"/>
                  </a:lnTo>
                  <a:close/>
                </a:path>
                <a:path w="2498090" h="1208404">
                  <a:moveTo>
                    <a:pt x="36575" y="90054"/>
                  </a:moveTo>
                  <a:lnTo>
                    <a:pt x="20793" y="114966"/>
                  </a:lnTo>
                  <a:lnTo>
                    <a:pt x="5398" y="158353"/>
                  </a:lnTo>
                  <a:lnTo>
                    <a:pt x="4571" y="165608"/>
                  </a:lnTo>
                  <a:lnTo>
                    <a:pt x="4571" y="178307"/>
                  </a:lnTo>
                  <a:lnTo>
                    <a:pt x="6095" y="178307"/>
                  </a:lnTo>
                  <a:lnTo>
                    <a:pt x="6095" y="165608"/>
                  </a:lnTo>
                  <a:lnTo>
                    <a:pt x="7619" y="165608"/>
                  </a:lnTo>
                  <a:lnTo>
                    <a:pt x="7619" y="152907"/>
                  </a:lnTo>
                  <a:lnTo>
                    <a:pt x="12191" y="152907"/>
                  </a:lnTo>
                  <a:lnTo>
                    <a:pt x="12191" y="140207"/>
                  </a:lnTo>
                  <a:lnTo>
                    <a:pt x="16763" y="140207"/>
                  </a:lnTo>
                  <a:lnTo>
                    <a:pt x="16763" y="127507"/>
                  </a:lnTo>
                  <a:lnTo>
                    <a:pt x="22860" y="127507"/>
                  </a:lnTo>
                  <a:lnTo>
                    <a:pt x="22860" y="114807"/>
                  </a:lnTo>
                  <a:lnTo>
                    <a:pt x="28955" y="114807"/>
                  </a:lnTo>
                  <a:lnTo>
                    <a:pt x="28955" y="102107"/>
                  </a:lnTo>
                  <a:lnTo>
                    <a:pt x="36575" y="102107"/>
                  </a:lnTo>
                  <a:lnTo>
                    <a:pt x="36575" y="90054"/>
                  </a:lnTo>
                  <a:close/>
                </a:path>
                <a:path w="2498090" h="1208404">
                  <a:moveTo>
                    <a:pt x="9143" y="152907"/>
                  </a:moveTo>
                  <a:lnTo>
                    <a:pt x="7619" y="152907"/>
                  </a:lnTo>
                  <a:lnTo>
                    <a:pt x="7619" y="165608"/>
                  </a:lnTo>
                  <a:lnTo>
                    <a:pt x="9143" y="165608"/>
                  </a:lnTo>
                  <a:lnTo>
                    <a:pt x="9143" y="152907"/>
                  </a:lnTo>
                  <a:close/>
                </a:path>
                <a:path w="2498090" h="1208404">
                  <a:moveTo>
                    <a:pt x="56387" y="65376"/>
                  </a:moveTo>
                  <a:lnTo>
                    <a:pt x="44986" y="76777"/>
                  </a:lnTo>
                  <a:lnTo>
                    <a:pt x="36575" y="90054"/>
                  </a:lnTo>
                  <a:lnTo>
                    <a:pt x="36575" y="102107"/>
                  </a:lnTo>
                  <a:lnTo>
                    <a:pt x="38100" y="102107"/>
                  </a:lnTo>
                  <a:lnTo>
                    <a:pt x="38100" y="89407"/>
                  </a:lnTo>
                  <a:lnTo>
                    <a:pt x="45719" y="89407"/>
                  </a:lnTo>
                  <a:lnTo>
                    <a:pt x="45719" y="76707"/>
                  </a:lnTo>
                  <a:lnTo>
                    <a:pt x="56387" y="76707"/>
                  </a:lnTo>
                  <a:lnTo>
                    <a:pt x="56387" y="65376"/>
                  </a:lnTo>
                  <a:close/>
                </a:path>
                <a:path w="2498090" h="1208404">
                  <a:moveTo>
                    <a:pt x="47243" y="76707"/>
                  </a:moveTo>
                  <a:lnTo>
                    <a:pt x="45719" y="76707"/>
                  </a:lnTo>
                  <a:lnTo>
                    <a:pt x="45719" y="89407"/>
                  </a:lnTo>
                  <a:lnTo>
                    <a:pt x="47243" y="89407"/>
                  </a:lnTo>
                  <a:lnTo>
                    <a:pt x="47243" y="76707"/>
                  </a:lnTo>
                  <a:close/>
                </a:path>
                <a:path w="2498090" h="1208404">
                  <a:moveTo>
                    <a:pt x="105155" y="27008"/>
                  </a:moveTo>
                  <a:lnTo>
                    <a:pt x="76777" y="44986"/>
                  </a:lnTo>
                  <a:lnTo>
                    <a:pt x="56387" y="65376"/>
                  </a:lnTo>
                  <a:lnTo>
                    <a:pt x="56387" y="76707"/>
                  </a:lnTo>
                  <a:lnTo>
                    <a:pt x="57912" y="76707"/>
                  </a:lnTo>
                  <a:lnTo>
                    <a:pt x="57912" y="64007"/>
                  </a:lnTo>
                  <a:lnTo>
                    <a:pt x="71627" y="64007"/>
                  </a:lnTo>
                  <a:lnTo>
                    <a:pt x="71627" y="51307"/>
                  </a:lnTo>
                  <a:lnTo>
                    <a:pt x="86867" y="51307"/>
                  </a:lnTo>
                  <a:lnTo>
                    <a:pt x="86867" y="38607"/>
                  </a:lnTo>
                  <a:lnTo>
                    <a:pt x="105155" y="38607"/>
                  </a:lnTo>
                  <a:lnTo>
                    <a:pt x="105155" y="27008"/>
                  </a:lnTo>
                  <a:close/>
                </a:path>
                <a:path w="2498090" h="1208404">
                  <a:moveTo>
                    <a:pt x="73151" y="51307"/>
                  </a:moveTo>
                  <a:lnTo>
                    <a:pt x="71627" y="51307"/>
                  </a:lnTo>
                  <a:lnTo>
                    <a:pt x="71627" y="64007"/>
                  </a:lnTo>
                  <a:lnTo>
                    <a:pt x="73151" y="64007"/>
                  </a:lnTo>
                  <a:lnTo>
                    <a:pt x="73151" y="51307"/>
                  </a:lnTo>
                  <a:close/>
                </a:path>
                <a:path w="2498090" h="1208404">
                  <a:moveTo>
                    <a:pt x="88391" y="38607"/>
                  </a:moveTo>
                  <a:lnTo>
                    <a:pt x="86867" y="38607"/>
                  </a:lnTo>
                  <a:lnTo>
                    <a:pt x="86867" y="51307"/>
                  </a:lnTo>
                  <a:lnTo>
                    <a:pt x="88391" y="51307"/>
                  </a:lnTo>
                  <a:lnTo>
                    <a:pt x="88391" y="38607"/>
                  </a:lnTo>
                  <a:close/>
                </a:path>
                <a:path w="2498090" h="1208404">
                  <a:moveTo>
                    <a:pt x="135636" y="13459"/>
                  </a:moveTo>
                  <a:lnTo>
                    <a:pt x="114966" y="20793"/>
                  </a:lnTo>
                  <a:lnTo>
                    <a:pt x="105155" y="27008"/>
                  </a:lnTo>
                  <a:lnTo>
                    <a:pt x="105155" y="38607"/>
                  </a:lnTo>
                  <a:lnTo>
                    <a:pt x="108203" y="38607"/>
                  </a:lnTo>
                  <a:lnTo>
                    <a:pt x="108203" y="25907"/>
                  </a:lnTo>
                  <a:lnTo>
                    <a:pt x="135636" y="25907"/>
                  </a:lnTo>
                  <a:lnTo>
                    <a:pt x="135636" y="13459"/>
                  </a:lnTo>
                  <a:close/>
                </a:path>
                <a:path w="2498090" h="1208404">
                  <a:moveTo>
                    <a:pt x="187451" y="2083"/>
                  </a:moveTo>
                  <a:lnTo>
                    <a:pt x="158353" y="5398"/>
                  </a:lnTo>
                  <a:lnTo>
                    <a:pt x="135636" y="13459"/>
                  </a:lnTo>
                  <a:lnTo>
                    <a:pt x="135636" y="25907"/>
                  </a:lnTo>
                  <a:lnTo>
                    <a:pt x="138683" y="25907"/>
                  </a:lnTo>
                  <a:lnTo>
                    <a:pt x="138683" y="13207"/>
                  </a:lnTo>
                  <a:lnTo>
                    <a:pt x="187451" y="13207"/>
                  </a:lnTo>
                  <a:lnTo>
                    <a:pt x="187451" y="2083"/>
                  </a:lnTo>
                  <a:close/>
                </a:path>
                <a:path w="2498090" h="1208404">
                  <a:moveTo>
                    <a:pt x="2316479" y="2108"/>
                  </a:moveTo>
                  <a:lnTo>
                    <a:pt x="2316479" y="13207"/>
                  </a:lnTo>
                  <a:lnTo>
                    <a:pt x="2365248" y="13207"/>
                  </a:lnTo>
                  <a:lnTo>
                    <a:pt x="2365248" y="25907"/>
                  </a:lnTo>
                  <a:lnTo>
                    <a:pt x="2369819" y="25907"/>
                  </a:lnTo>
                  <a:lnTo>
                    <a:pt x="2369819" y="14283"/>
                  </a:lnTo>
                  <a:lnTo>
                    <a:pt x="2345013" y="5398"/>
                  </a:lnTo>
                  <a:lnTo>
                    <a:pt x="2316479" y="2108"/>
                  </a:lnTo>
                  <a:close/>
                </a:path>
                <a:path w="2498090" h="1208404">
                  <a:moveTo>
                    <a:pt x="2369819" y="14283"/>
                  </a:moveTo>
                  <a:lnTo>
                    <a:pt x="2369819" y="25907"/>
                  </a:lnTo>
                  <a:lnTo>
                    <a:pt x="2396012" y="25907"/>
                  </a:lnTo>
                  <a:lnTo>
                    <a:pt x="2387996" y="20793"/>
                  </a:lnTo>
                  <a:lnTo>
                    <a:pt x="2369819" y="14283"/>
                  </a:lnTo>
                  <a:close/>
                </a:path>
                <a:path w="2498090" h="1208404">
                  <a:moveTo>
                    <a:pt x="2298191" y="0"/>
                  </a:moveTo>
                  <a:lnTo>
                    <a:pt x="205739" y="0"/>
                  </a:lnTo>
                  <a:lnTo>
                    <a:pt x="187451" y="2083"/>
                  </a:lnTo>
                  <a:lnTo>
                    <a:pt x="187451" y="13207"/>
                  </a:lnTo>
                  <a:lnTo>
                    <a:pt x="2316479" y="13207"/>
                  </a:lnTo>
                  <a:lnTo>
                    <a:pt x="2316479" y="2108"/>
                  </a:lnTo>
                  <a:lnTo>
                    <a:pt x="2298191" y="0"/>
                  </a:lnTo>
                  <a:close/>
                </a:path>
                <a:path w="2498090" h="1208404">
                  <a:moveTo>
                    <a:pt x="45719" y="1156208"/>
                  </a:moveTo>
                  <a:lnTo>
                    <a:pt x="45056" y="1156208"/>
                  </a:lnTo>
                  <a:lnTo>
                    <a:pt x="45719" y="1156871"/>
                  </a:lnTo>
                  <a:lnTo>
                    <a:pt x="45719" y="1156208"/>
                  </a:lnTo>
                  <a:close/>
                </a:path>
                <a:path w="2498090" h="1208404">
                  <a:moveTo>
                    <a:pt x="28955" y="1130808"/>
                  </a:moveTo>
                  <a:close/>
                </a:path>
                <a:path w="2498090" h="1208404">
                  <a:moveTo>
                    <a:pt x="22860" y="1118108"/>
                  </a:moveTo>
                  <a:lnTo>
                    <a:pt x="21336" y="1118108"/>
                  </a:lnTo>
                  <a:lnTo>
                    <a:pt x="21336" y="1118805"/>
                  </a:lnTo>
                  <a:lnTo>
                    <a:pt x="22860" y="1121210"/>
                  </a:lnTo>
                  <a:lnTo>
                    <a:pt x="22860" y="1118108"/>
                  </a:lnTo>
                  <a:close/>
                </a:path>
                <a:path w="2498090" h="1208404">
                  <a:moveTo>
                    <a:pt x="21336" y="1118108"/>
                  </a:moveTo>
                  <a:lnTo>
                    <a:pt x="20894" y="1118108"/>
                  </a:lnTo>
                  <a:lnTo>
                    <a:pt x="21336" y="1118805"/>
                  </a:lnTo>
                  <a:lnTo>
                    <a:pt x="21336" y="1118108"/>
                  </a:lnTo>
                  <a:close/>
                </a:path>
                <a:path w="2498090" h="1208404">
                  <a:moveTo>
                    <a:pt x="16763" y="1105408"/>
                  </a:moveTo>
                  <a:lnTo>
                    <a:pt x="16343" y="1105408"/>
                  </a:lnTo>
                  <a:lnTo>
                    <a:pt x="16763" y="1106592"/>
                  </a:lnTo>
                  <a:lnTo>
                    <a:pt x="16763" y="1105408"/>
                  </a:lnTo>
                  <a:close/>
                </a:path>
                <a:path w="2498090" h="1208404">
                  <a:moveTo>
                    <a:pt x="12191" y="1092708"/>
                  </a:moveTo>
                  <a:lnTo>
                    <a:pt x="11837" y="1092708"/>
                  </a:lnTo>
                  <a:lnTo>
                    <a:pt x="12191" y="1093707"/>
                  </a:lnTo>
                  <a:lnTo>
                    <a:pt x="12191" y="1092708"/>
                  </a:lnTo>
                  <a:close/>
                </a:path>
                <a:path w="2498090" h="1208404">
                  <a:moveTo>
                    <a:pt x="7619" y="1080008"/>
                  </a:moveTo>
                  <a:lnTo>
                    <a:pt x="7330" y="1080008"/>
                  </a:lnTo>
                  <a:lnTo>
                    <a:pt x="7619" y="1080822"/>
                  </a:lnTo>
                  <a:lnTo>
                    <a:pt x="7619" y="1080008"/>
                  </a:lnTo>
                  <a:close/>
                </a:path>
                <a:path w="2498090" h="1208404">
                  <a:moveTo>
                    <a:pt x="2417064" y="39339"/>
                  </a:moveTo>
                  <a:lnTo>
                    <a:pt x="2417064" y="51307"/>
                  </a:lnTo>
                  <a:lnTo>
                    <a:pt x="2430779" y="51307"/>
                  </a:lnTo>
                  <a:lnTo>
                    <a:pt x="2430779" y="64007"/>
                  </a:lnTo>
                  <a:lnTo>
                    <a:pt x="2433828" y="64007"/>
                  </a:lnTo>
                  <a:lnTo>
                    <a:pt x="2433828" y="52941"/>
                  </a:lnTo>
                  <a:lnTo>
                    <a:pt x="2425914" y="44986"/>
                  </a:lnTo>
                  <a:lnTo>
                    <a:pt x="2417064" y="39339"/>
                  </a:lnTo>
                  <a:close/>
                </a:path>
                <a:path w="2498090" h="1208404">
                  <a:moveTo>
                    <a:pt x="2433828" y="52941"/>
                  </a:moveTo>
                  <a:lnTo>
                    <a:pt x="2433828" y="64007"/>
                  </a:lnTo>
                  <a:lnTo>
                    <a:pt x="2444837" y="64007"/>
                  </a:lnTo>
                  <a:lnTo>
                    <a:pt x="2433828" y="52941"/>
                  </a:lnTo>
                  <a:close/>
                </a:path>
                <a:path w="2498090" h="1208404">
                  <a:moveTo>
                    <a:pt x="2398776" y="27671"/>
                  </a:moveTo>
                  <a:lnTo>
                    <a:pt x="2398776" y="38607"/>
                  </a:lnTo>
                  <a:lnTo>
                    <a:pt x="2415540" y="38607"/>
                  </a:lnTo>
                  <a:lnTo>
                    <a:pt x="2415540" y="51307"/>
                  </a:lnTo>
                  <a:lnTo>
                    <a:pt x="2417064" y="51307"/>
                  </a:lnTo>
                  <a:lnTo>
                    <a:pt x="2417064" y="39339"/>
                  </a:lnTo>
                  <a:lnTo>
                    <a:pt x="2398776" y="27671"/>
                  </a:lnTo>
                  <a:close/>
                </a:path>
                <a:path w="2498090" h="1208404">
                  <a:moveTo>
                    <a:pt x="2397252" y="26699"/>
                  </a:moveTo>
                  <a:lnTo>
                    <a:pt x="2397252" y="38607"/>
                  </a:lnTo>
                  <a:lnTo>
                    <a:pt x="2398776" y="38607"/>
                  </a:lnTo>
                  <a:lnTo>
                    <a:pt x="2398776" y="27671"/>
                  </a:lnTo>
                  <a:lnTo>
                    <a:pt x="2397252" y="26699"/>
                  </a:lnTo>
                  <a:close/>
                </a:path>
                <a:path w="2498090" h="1208404">
                  <a:moveTo>
                    <a:pt x="2447543" y="66728"/>
                  </a:moveTo>
                  <a:lnTo>
                    <a:pt x="2447543" y="76707"/>
                  </a:lnTo>
                  <a:lnTo>
                    <a:pt x="2456688" y="76707"/>
                  </a:lnTo>
                  <a:lnTo>
                    <a:pt x="2456688" y="89407"/>
                  </a:lnTo>
                  <a:lnTo>
                    <a:pt x="2458212" y="89407"/>
                  </a:lnTo>
                  <a:lnTo>
                    <a:pt x="2458212" y="77840"/>
                  </a:lnTo>
                  <a:lnTo>
                    <a:pt x="2457541" y="76777"/>
                  </a:lnTo>
                  <a:lnTo>
                    <a:pt x="2447543" y="66728"/>
                  </a:lnTo>
                  <a:close/>
                </a:path>
                <a:path w="2498090" h="1208404">
                  <a:moveTo>
                    <a:pt x="2458212" y="77840"/>
                  </a:moveTo>
                  <a:lnTo>
                    <a:pt x="2458212" y="89407"/>
                  </a:lnTo>
                  <a:lnTo>
                    <a:pt x="2465514" y="89407"/>
                  </a:lnTo>
                  <a:lnTo>
                    <a:pt x="2458212" y="77840"/>
                  </a:lnTo>
                  <a:close/>
                </a:path>
                <a:path w="2498090" h="1208404">
                  <a:moveTo>
                    <a:pt x="2446019" y="65196"/>
                  </a:moveTo>
                  <a:lnTo>
                    <a:pt x="2446019" y="76707"/>
                  </a:lnTo>
                  <a:lnTo>
                    <a:pt x="2447543" y="76707"/>
                  </a:lnTo>
                  <a:lnTo>
                    <a:pt x="2447543" y="66728"/>
                  </a:lnTo>
                  <a:lnTo>
                    <a:pt x="2446019" y="65196"/>
                  </a:lnTo>
                  <a:close/>
                </a:path>
                <a:path w="2498090" h="1208404">
                  <a:moveTo>
                    <a:pt x="2465831" y="89910"/>
                  </a:moveTo>
                  <a:lnTo>
                    <a:pt x="2465831" y="102107"/>
                  </a:lnTo>
                  <a:lnTo>
                    <a:pt x="2467355" y="102107"/>
                  </a:lnTo>
                  <a:lnTo>
                    <a:pt x="2467355" y="92324"/>
                  </a:lnTo>
                  <a:lnTo>
                    <a:pt x="2465831" y="89910"/>
                  </a:lnTo>
                  <a:close/>
                </a:path>
                <a:path w="2498090" h="1208404">
                  <a:moveTo>
                    <a:pt x="2467355" y="92324"/>
                  </a:moveTo>
                  <a:lnTo>
                    <a:pt x="2467355" y="102107"/>
                  </a:lnTo>
                  <a:lnTo>
                    <a:pt x="2473532" y="102107"/>
                  </a:lnTo>
                  <a:lnTo>
                    <a:pt x="2467355" y="92324"/>
                  </a:lnTo>
                  <a:close/>
                </a:path>
                <a:path w="2498090" h="1208404">
                  <a:moveTo>
                    <a:pt x="2474976" y="104395"/>
                  </a:moveTo>
                  <a:lnTo>
                    <a:pt x="2474976" y="114807"/>
                  </a:lnTo>
                  <a:lnTo>
                    <a:pt x="2481072" y="114807"/>
                  </a:lnTo>
                  <a:lnTo>
                    <a:pt x="2481072" y="127507"/>
                  </a:lnTo>
                  <a:lnTo>
                    <a:pt x="2482595" y="127507"/>
                  </a:lnTo>
                  <a:lnTo>
                    <a:pt x="2482595" y="117638"/>
                  </a:lnTo>
                  <a:lnTo>
                    <a:pt x="2481649" y="114966"/>
                  </a:lnTo>
                  <a:lnTo>
                    <a:pt x="2474976" y="104395"/>
                  </a:lnTo>
                  <a:close/>
                </a:path>
                <a:path w="2498090" h="1208404">
                  <a:moveTo>
                    <a:pt x="2482595" y="117638"/>
                  </a:moveTo>
                  <a:lnTo>
                    <a:pt x="2482595" y="127507"/>
                  </a:lnTo>
                  <a:lnTo>
                    <a:pt x="2486090" y="127507"/>
                  </a:lnTo>
                  <a:lnTo>
                    <a:pt x="2482595" y="117638"/>
                  </a:lnTo>
                  <a:close/>
                </a:path>
                <a:path w="2498090" h="1208404">
                  <a:moveTo>
                    <a:pt x="2487167" y="130549"/>
                  </a:moveTo>
                  <a:lnTo>
                    <a:pt x="2487167" y="140207"/>
                  </a:lnTo>
                  <a:lnTo>
                    <a:pt x="2490588" y="140207"/>
                  </a:lnTo>
                  <a:lnTo>
                    <a:pt x="2487167" y="130549"/>
                  </a:lnTo>
                  <a:close/>
                </a:path>
                <a:path w="2498090" h="1208404">
                  <a:moveTo>
                    <a:pt x="2491740" y="143460"/>
                  </a:moveTo>
                  <a:lnTo>
                    <a:pt x="2491740" y="152907"/>
                  </a:lnTo>
                  <a:lnTo>
                    <a:pt x="2493264" y="152907"/>
                  </a:lnTo>
                  <a:lnTo>
                    <a:pt x="2493264" y="147764"/>
                  </a:lnTo>
                  <a:lnTo>
                    <a:pt x="2491740" y="143460"/>
                  </a:lnTo>
                  <a:close/>
                </a:path>
                <a:path w="2498090" h="1208404">
                  <a:moveTo>
                    <a:pt x="2493264" y="147764"/>
                  </a:moveTo>
                  <a:lnTo>
                    <a:pt x="2493264" y="152907"/>
                  </a:lnTo>
                  <a:lnTo>
                    <a:pt x="2495085" y="152907"/>
                  </a:lnTo>
                  <a:lnTo>
                    <a:pt x="2493264" y="147764"/>
                  </a:lnTo>
                  <a:close/>
                </a:path>
                <a:path w="2498090" h="1208404">
                  <a:moveTo>
                    <a:pt x="2496312" y="156371"/>
                  </a:moveTo>
                  <a:lnTo>
                    <a:pt x="2496312" y="165607"/>
                  </a:lnTo>
                  <a:lnTo>
                    <a:pt x="2497839" y="165607"/>
                  </a:lnTo>
                  <a:lnTo>
                    <a:pt x="2497014" y="158353"/>
                  </a:lnTo>
                  <a:lnTo>
                    <a:pt x="2496312" y="156371"/>
                  </a:lnTo>
                  <a:close/>
                </a:path>
                <a:path w="2498090" h="1208404">
                  <a:moveTo>
                    <a:pt x="108203" y="1207008"/>
                  </a:moveTo>
                  <a:lnTo>
                    <a:pt x="106893" y="1207008"/>
                  </a:lnTo>
                  <a:lnTo>
                    <a:pt x="108203" y="1207837"/>
                  </a:lnTo>
                  <a:lnTo>
                    <a:pt x="108203" y="1207008"/>
                  </a:lnTo>
                  <a:close/>
                </a:path>
                <a:path w="2498090" h="1208404">
                  <a:moveTo>
                    <a:pt x="86867" y="1194308"/>
                  </a:moveTo>
                  <a:close/>
                </a:path>
                <a:path w="2498090" h="1208404">
                  <a:moveTo>
                    <a:pt x="71627" y="1181608"/>
                  </a:moveTo>
                  <a:lnTo>
                    <a:pt x="70456" y="1181608"/>
                  </a:lnTo>
                  <a:lnTo>
                    <a:pt x="71627" y="1182779"/>
                  </a:lnTo>
                  <a:lnTo>
                    <a:pt x="71627" y="1181608"/>
                  </a:lnTo>
                  <a:close/>
                </a:path>
                <a:path w="2498090" h="1208404">
                  <a:moveTo>
                    <a:pt x="57912" y="1168908"/>
                  </a:moveTo>
                  <a:lnTo>
                    <a:pt x="57756" y="1168908"/>
                  </a:lnTo>
                  <a:lnTo>
                    <a:pt x="57912" y="1169063"/>
                  </a:lnTo>
                  <a:lnTo>
                    <a:pt x="57912" y="116890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9364" y="3826255"/>
              <a:ext cx="2516505" cy="1244600"/>
            </a:xfrm>
            <a:custGeom>
              <a:avLst/>
              <a:gdLst/>
              <a:ahLst/>
              <a:cxnLst/>
              <a:rect l="l" t="t" r="r" b="b"/>
              <a:pathLst>
                <a:path w="2516504" h="1244600">
                  <a:moveTo>
                    <a:pt x="42672" y="1149349"/>
                  </a:moveTo>
                  <a:lnTo>
                    <a:pt x="34971" y="1149349"/>
                  </a:lnTo>
                  <a:lnTo>
                    <a:pt x="42672" y="1159509"/>
                  </a:lnTo>
                  <a:lnTo>
                    <a:pt x="42672" y="1149349"/>
                  </a:lnTo>
                  <a:close/>
                </a:path>
                <a:path w="2516504" h="1244600">
                  <a:moveTo>
                    <a:pt x="2474976" y="1149349"/>
                  </a:moveTo>
                  <a:lnTo>
                    <a:pt x="2473452" y="1149349"/>
                  </a:lnTo>
                  <a:lnTo>
                    <a:pt x="2473452" y="1159509"/>
                  </a:lnTo>
                  <a:lnTo>
                    <a:pt x="2474976" y="1158239"/>
                  </a:lnTo>
                  <a:lnTo>
                    <a:pt x="2474976" y="1149349"/>
                  </a:lnTo>
                  <a:close/>
                </a:path>
                <a:path w="2516504" h="1244600">
                  <a:moveTo>
                    <a:pt x="2481029" y="1149349"/>
                  </a:moveTo>
                  <a:lnTo>
                    <a:pt x="2474976" y="1149349"/>
                  </a:lnTo>
                  <a:lnTo>
                    <a:pt x="2474976" y="1158239"/>
                  </a:lnTo>
                  <a:lnTo>
                    <a:pt x="2479548" y="1151889"/>
                  </a:lnTo>
                  <a:lnTo>
                    <a:pt x="2481029" y="1149349"/>
                  </a:lnTo>
                  <a:close/>
                </a:path>
                <a:path w="2516504" h="1244600">
                  <a:moveTo>
                    <a:pt x="2325624" y="0"/>
                  </a:moveTo>
                  <a:lnTo>
                    <a:pt x="188975" y="0"/>
                  </a:lnTo>
                  <a:lnTo>
                    <a:pt x="167640" y="3809"/>
                  </a:lnTo>
                  <a:lnTo>
                    <a:pt x="128016" y="16509"/>
                  </a:lnTo>
                  <a:lnTo>
                    <a:pt x="92963" y="35559"/>
                  </a:lnTo>
                  <a:lnTo>
                    <a:pt x="60960" y="62229"/>
                  </a:lnTo>
                  <a:lnTo>
                    <a:pt x="35052" y="92709"/>
                  </a:lnTo>
                  <a:lnTo>
                    <a:pt x="15240" y="129539"/>
                  </a:lnTo>
                  <a:lnTo>
                    <a:pt x="3048" y="168909"/>
                  </a:lnTo>
                  <a:lnTo>
                    <a:pt x="0" y="190500"/>
                  </a:lnTo>
                  <a:lnTo>
                    <a:pt x="0" y="1055370"/>
                  </a:lnTo>
                  <a:lnTo>
                    <a:pt x="3048" y="1076959"/>
                  </a:lnTo>
                  <a:lnTo>
                    <a:pt x="9143" y="1097279"/>
                  </a:lnTo>
                  <a:lnTo>
                    <a:pt x="24384" y="1135379"/>
                  </a:lnTo>
                  <a:lnTo>
                    <a:pt x="34971" y="1149349"/>
                  </a:lnTo>
                  <a:lnTo>
                    <a:pt x="35051" y="1136649"/>
                  </a:lnTo>
                  <a:lnTo>
                    <a:pt x="27432" y="1136649"/>
                  </a:lnTo>
                  <a:lnTo>
                    <a:pt x="27432" y="1123950"/>
                  </a:lnTo>
                  <a:lnTo>
                    <a:pt x="22860" y="1123950"/>
                  </a:lnTo>
                  <a:lnTo>
                    <a:pt x="22860" y="1111249"/>
                  </a:lnTo>
                  <a:lnTo>
                    <a:pt x="18287" y="1111249"/>
                  </a:lnTo>
                  <a:lnTo>
                    <a:pt x="18287" y="1098549"/>
                  </a:lnTo>
                  <a:lnTo>
                    <a:pt x="13716" y="1098549"/>
                  </a:lnTo>
                  <a:lnTo>
                    <a:pt x="13716" y="1085849"/>
                  </a:lnTo>
                  <a:lnTo>
                    <a:pt x="10668" y="1085849"/>
                  </a:lnTo>
                  <a:lnTo>
                    <a:pt x="10668" y="1073149"/>
                  </a:lnTo>
                  <a:lnTo>
                    <a:pt x="9144" y="1073149"/>
                  </a:lnTo>
                  <a:lnTo>
                    <a:pt x="9144" y="1060449"/>
                  </a:lnTo>
                  <a:lnTo>
                    <a:pt x="7620" y="1060449"/>
                  </a:lnTo>
                  <a:lnTo>
                    <a:pt x="7620" y="196850"/>
                  </a:lnTo>
                  <a:lnTo>
                    <a:pt x="9144" y="196850"/>
                  </a:lnTo>
                  <a:lnTo>
                    <a:pt x="9144" y="184150"/>
                  </a:lnTo>
                  <a:lnTo>
                    <a:pt x="10668" y="184150"/>
                  </a:lnTo>
                  <a:lnTo>
                    <a:pt x="10668" y="171450"/>
                  </a:lnTo>
                  <a:lnTo>
                    <a:pt x="13716" y="171450"/>
                  </a:lnTo>
                  <a:lnTo>
                    <a:pt x="13716" y="158750"/>
                  </a:lnTo>
                  <a:lnTo>
                    <a:pt x="18287" y="158750"/>
                  </a:lnTo>
                  <a:lnTo>
                    <a:pt x="18287" y="146050"/>
                  </a:lnTo>
                  <a:lnTo>
                    <a:pt x="22860" y="146050"/>
                  </a:lnTo>
                  <a:lnTo>
                    <a:pt x="22860" y="133350"/>
                  </a:lnTo>
                  <a:lnTo>
                    <a:pt x="27686" y="133350"/>
                  </a:lnTo>
                  <a:lnTo>
                    <a:pt x="28956" y="130809"/>
                  </a:lnTo>
                  <a:lnTo>
                    <a:pt x="28956" y="120650"/>
                  </a:lnTo>
                  <a:lnTo>
                    <a:pt x="34036" y="120650"/>
                  </a:lnTo>
                  <a:lnTo>
                    <a:pt x="35051" y="118109"/>
                  </a:lnTo>
                  <a:lnTo>
                    <a:pt x="35051" y="107950"/>
                  </a:lnTo>
                  <a:lnTo>
                    <a:pt x="40732" y="107950"/>
                  </a:lnTo>
                  <a:lnTo>
                    <a:pt x="42672" y="104139"/>
                  </a:lnTo>
                  <a:lnTo>
                    <a:pt x="42672" y="95250"/>
                  </a:lnTo>
                  <a:lnTo>
                    <a:pt x="48564" y="95250"/>
                  </a:lnTo>
                  <a:lnTo>
                    <a:pt x="51816" y="91439"/>
                  </a:lnTo>
                  <a:lnTo>
                    <a:pt x="51816" y="82550"/>
                  </a:lnTo>
                  <a:lnTo>
                    <a:pt x="58815" y="82550"/>
                  </a:lnTo>
                  <a:lnTo>
                    <a:pt x="62484" y="78739"/>
                  </a:lnTo>
                  <a:lnTo>
                    <a:pt x="62484" y="69850"/>
                  </a:lnTo>
                  <a:lnTo>
                    <a:pt x="70104" y="69850"/>
                  </a:lnTo>
                  <a:lnTo>
                    <a:pt x="77724" y="63500"/>
                  </a:lnTo>
                  <a:lnTo>
                    <a:pt x="77724" y="57150"/>
                  </a:lnTo>
                  <a:lnTo>
                    <a:pt x="85979" y="57150"/>
                  </a:lnTo>
                  <a:lnTo>
                    <a:pt x="92963" y="52069"/>
                  </a:lnTo>
                  <a:lnTo>
                    <a:pt x="92963" y="44450"/>
                  </a:lnTo>
                  <a:lnTo>
                    <a:pt x="102446" y="44450"/>
                  </a:lnTo>
                  <a:lnTo>
                    <a:pt x="111251" y="39369"/>
                  </a:lnTo>
                  <a:lnTo>
                    <a:pt x="111251" y="31750"/>
                  </a:lnTo>
                  <a:lnTo>
                    <a:pt x="125730" y="31750"/>
                  </a:lnTo>
                  <a:lnTo>
                    <a:pt x="134112" y="26669"/>
                  </a:lnTo>
                  <a:lnTo>
                    <a:pt x="141732" y="24129"/>
                  </a:lnTo>
                  <a:lnTo>
                    <a:pt x="141732" y="19050"/>
                  </a:lnTo>
                  <a:lnTo>
                    <a:pt x="161205" y="19050"/>
                  </a:lnTo>
                  <a:lnTo>
                    <a:pt x="172212" y="16509"/>
                  </a:lnTo>
                  <a:lnTo>
                    <a:pt x="192024" y="12700"/>
                  </a:lnTo>
                  <a:lnTo>
                    <a:pt x="193548" y="12700"/>
                  </a:lnTo>
                  <a:lnTo>
                    <a:pt x="193548" y="6350"/>
                  </a:lnTo>
                  <a:lnTo>
                    <a:pt x="2357881" y="6350"/>
                  </a:lnTo>
                  <a:lnTo>
                    <a:pt x="2345436" y="2539"/>
                  </a:lnTo>
                  <a:lnTo>
                    <a:pt x="2325624" y="0"/>
                  </a:lnTo>
                  <a:close/>
                </a:path>
                <a:path w="2516504" h="1244600">
                  <a:moveTo>
                    <a:pt x="2488438" y="1136649"/>
                  </a:moveTo>
                  <a:lnTo>
                    <a:pt x="2481072" y="1136649"/>
                  </a:lnTo>
                  <a:lnTo>
                    <a:pt x="2481072" y="1149349"/>
                  </a:lnTo>
                  <a:lnTo>
                    <a:pt x="2488438" y="1136649"/>
                  </a:lnTo>
                  <a:close/>
                </a:path>
                <a:path w="2516504" h="1244600">
                  <a:moveTo>
                    <a:pt x="28956" y="1123950"/>
                  </a:moveTo>
                  <a:lnTo>
                    <a:pt x="27432" y="1123950"/>
                  </a:lnTo>
                  <a:lnTo>
                    <a:pt x="27432" y="1136649"/>
                  </a:lnTo>
                  <a:lnTo>
                    <a:pt x="28956" y="1136649"/>
                  </a:lnTo>
                  <a:lnTo>
                    <a:pt x="28956" y="1123950"/>
                  </a:lnTo>
                  <a:close/>
                </a:path>
                <a:path w="2516504" h="1244600">
                  <a:moveTo>
                    <a:pt x="2494788" y="1111249"/>
                  </a:moveTo>
                  <a:lnTo>
                    <a:pt x="2493264" y="1111249"/>
                  </a:lnTo>
                  <a:lnTo>
                    <a:pt x="2493264" y="1123950"/>
                  </a:lnTo>
                  <a:lnTo>
                    <a:pt x="2488691" y="1123950"/>
                  </a:lnTo>
                  <a:lnTo>
                    <a:pt x="2488691" y="1136649"/>
                  </a:lnTo>
                  <a:lnTo>
                    <a:pt x="2490216" y="1132839"/>
                  </a:lnTo>
                  <a:lnTo>
                    <a:pt x="2494788" y="1123950"/>
                  </a:lnTo>
                  <a:lnTo>
                    <a:pt x="2494788" y="1111249"/>
                  </a:lnTo>
                  <a:close/>
                </a:path>
                <a:path w="2516504" h="1244600">
                  <a:moveTo>
                    <a:pt x="2357881" y="6350"/>
                  </a:moveTo>
                  <a:lnTo>
                    <a:pt x="2322576" y="6350"/>
                  </a:lnTo>
                  <a:lnTo>
                    <a:pt x="2322576" y="12700"/>
                  </a:lnTo>
                  <a:lnTo>
                    <a:pt x="2324100" y="12700"/>
                  </a:lnTo>
                  <a:lnTo>
                    <a:pt x="2343912" y="16509"/>
                  </a:lnTo>
                  <a:lnTo>
                    <a:pt x="2354918" y="19050"/>
                  </a:lnTo>
                  <a:lnTo>
                    <a:pt x="2375916" y="19050"/>
                  </a:lnTo>
                  <a:lnTo>
                    <a:pt x="2375916" y="25400"/>
                  </a:lnTo>
                  <a:lnTo>
                    <a:pt x="2382012" y="26669"/>
                  </a:lnTo>
                  <a:lnTo>
                    <a:pt x="2390393" y="31750"/>
                  </a:lnTo>
                  <a:lnTo>
                    <a:pt x="2404872" y="31750"/>
                  </a:lnTo>
                  <a:lnTo>
                    <a:pt x="2404872" y="39369"/>
                  </a:lnTo>
                  <a:lnTo>
                    <a:pt x="2413677" y="44450"/>
                  </a:lnTo>
                  <a:lnTo>
                    <a:pt x="2423160" y="44450"/>
                  </a:lnTo>
                  <a:lnTo>
                    <a:pt x="2423160" y="52069"/>
                  </a:lnTo>
                  <a:lnTo>
                    <a:pt x="2430145" y="57150"/>
                  </a:lnTo>
                  <a:lnTo>
                    <a:pt x="2439924" y="57150"/>
                  </a:lnTo>
                  <a:lnTo>
                    <a:pt x="2439924" y="66039"/>
                  </a:lnTo>
                  <a:lnTo>
                    <a:pt x="2444496" y="69850"/>
                  </a:lnTo>
                  <a:lnTo>
                    <a:pt x="2453640" y="69850"/>
                  </a:lnTo>
                  <a:lnTo>
                    <a:pt x="2453640" y="80009"/>
                  </a:lnTo>
                  <a:lnTo>
                    <a:pt x="2455926" y="82550"/>
                  </a:lnTo>
                  <a:lnTo>
                    <a:pt x="2464308" y="82550"/>
                  </a:lnTo>
                  <a:lnTo>
                    <a:pt x="2464308" y="93979"/>
                  </a:lnTo>
                  <a:lnTo>
                    <a:pt x="2465324" y="95250"/>
                  </a:lnTo>
                  <a:lnTo>
                    <a:pt x="2473452" y="95250"/>
                  </a:lnTo>
                  <a:lnTo>
                    <a:pt x="2473452" y="107950"/>
                  </a:lnTo>
                  <a:lnTo>
                    <a:pt x="2481072" y="107950"/>
                  </a:lnTo>
                  <a:lnTo>
                    <a:pt x="2481072" y="120650"/>
                  </a:lnTo>
                  <a:lnTo>
                    <a:pt x="2488691" y="120650"/>
                  </a:lnTo>
                  <a:lnTo>
                    <a:pt x="2488691" y="133350"/>
                  </a:lnTo>
                  <a:lnTo>
                    <a:pt x="2493264" y="133350"/>
                  </a:lnTo>
                  <a:lnTo>
                    <a:pt x="2493264" y="146050"/>
                  </a:lnTo>
                  <a:lnTo>
                    <a:pt x="2499360" y="146050"/>
                  </a:lnTo>
                  <a:lnTo>
                    <a:pt x="2499360" y="158750"/>
                  </a:lnTo>
                  <a:lnTo>
                    <a:pt x="2502408" y="158750"/>
                  </a:lnTo>
                  <a:lnTo>
                    <a:pt x="2502408" y="171450"/>
                  </a:lnTo>
                  <a:lnTo>
                    <a:pt x="2505456" y="171450"/>
                  </a:lnTo>
                  <a:lnTo>
                    <a:pt x="2505456" y="184150"/>
                  </a:lnTo>
                  <a:lnTo>
                    <a:pt x="2506980" y="184150"/>
                  </a:lnTo>
                  <a:lnTo>
                    <a:pt x="2506980" y="196850"/>
                  </a:lnTo>
                  <a:lnTo>
                    <a:pt x="2508504" y="196850"/>
                  </a:lnTo>
                  <a:lnTo>
                    <a:pt x="2508504" y="1060449"/>
                  </a:lnTo>
                  <a:lnTo>
                    <a:pt x="2506980" y="1060449"/>
                  </a:lnTo>
                  <a:lnTo>
                    <a:pt x="2506980" y="1073149"/>
                  </a:lnTo>
                  <a:lnTo>
                    <a:pt x="2505456" y="1073149"/>
                  </a:lnTo>
                  <a:lnTo>
                    <a:pt x="2505456" y="1085849"/>
                  </a:lnTo>
                  <a:lnTo>
                    <a:pt x="2502408" y="1085849"/>
                  </a:lnTo>
                  <a:lnTo>
                    <a:pt x="2502408" y="1098549"/>
                  </a:lnTo>
                  <a:lnTo>
                    <a:pt x="2499360" y="1098549"/>
                  </a:lnTo>
                  <a:lnTo>
                    <a:pt x="2499360" y="1111249"/>
                  </a:lnTo>
                  <a:lnTo>
                    <a:pt x="2494788" y="1111249"/>
                  </a:lnTo>
                  <a:lnTo>
                    <a:pt x="2494788" y="1123950"/>
                  </a:lnTo>
                  <a:lnTo>
                    <a:pt x="2499360" y="1115059"/>
                  </a:lnTo>
                  <a:lnTo>
                    <a:pt x="2511552" y="1075689"/>
                  </a:lnTo>
                  <a:lnTo>
                    <a:pt x="2514600" y="1054099"/>
                  </a:lnTo>
                  <a:lnTo>
                    <a:pt x="2516124" y="1032509"/>
                  </a:lnTo>
                  <a:lnTo>
                    <a:pt x="2516124" y="210819"/>
                  </a:lnTo>
                  <a:lnTo>
                    <a:pt x="2511552" y="167639"/>
                  </a:lnTo>
                  <a:lnTo>
                    <a:pt x="2499360" y="127000"/>
                  </a:lnTo>
                  <a:lnTo>
                    <a:pt x="2479548" y="92709"/>
                  </a:lnTo>
                  <a:lnTo>
                    <a:pt x="2453640" y="60959"/>
                  </a:lnTo>
                  <a:lnTo>
                    <a:pt x="2421636" y="34289"/>
                  </a:lnTo>
                  <a:lnTo>
                    <a:pt x="2386584" y="16509"/>
                  </a:lnTo>
                  <a:lnTo>
                    <a:pt x="2366772" y="8889"/>
                  </a:lnTo>
                  <a:lnTo>
                    <a:pt x="2357881" y="6350"/>
                  </a:lnTo>
                  <a:close/>
                </a:path>
                <a:path w="2516504" h="1244600">
                  <a:moveTo>
                    <a:pt x="2499360" y="1098549"/>
                  </a:moveTo>
                  <a:lnTo>
                    <a:pt x="2497836" y="1098549"/>
                  </a:lnTo>
                  <a:lnTo>
                    <a:pt x="2497836" y="1111249"/>
                  </a:lnTo>
                  <a:lnTo>
                    <a:pt x="2499360" y="1111249"/>
                  </a:lnTo>
                  <a:lnTo>
                    <a:pt x="2499360" y="1098549"/>
                  </a:lnTo>
                  <a:close/>
                </a:path>
                <a:path w="2516504" h="1244600">
                  <a:moveTo>
                    <a:pt x="12192" y="171450"/>
                  </a:moveTo>
                  <a:lnTo>
                    <a:pt x="10668" y="171450"/>
                  </a:lnTo>
                  <a:lnTo>
                    <a:pt x="10668" y="184150"/>
                  </a:lnTo>
                  <a:lnTo>
                    <a:pt x="12192" y="184150"/>
                  </a:lnTo>
                  <a:lnTo>
                    <a:pt x="12192" y="171450"/>
                  </a:lnTo>
                  <a:close/>
                </a:path>
                <a:path w="2516504" h="1244600">
                  <a:moveTo>
                    <a:pt x="15240" y="158750"/>
                  </a:moveTo>
                  <a:lnTo>
                    <a:pt x="13716" y="158750"/>
                  </a:lnTo>
                  <a:lnTo>
                    <a:pt x="13716" y="171450"/>
                  </a:lnTo>
                  <a:lnTo>
                    <a:pt x="15240" y="171450"/>
                  </a:lnTo>
                  <a:lnTo>
                    <a:pt x="15240" y="158750"/>
                  </a:lnTo>
                  <a:close/>
                </a:path>
                <a:path w="2516504" h="1244600">
                  <a:moveTo>
                    <a:pt x="2499360" y="146050"/>
                  </a:moveTo>
                  <a:lnTo>
                    <a:pt x="2497836" y="146050"/>
                  </a:lnTo>
                  <a:lnTo>
                    <a:pt x="2497836" y="158750"/>
                  </a:lnTo>
                  <a:lnTo>
                    <a:pt x="2499360" y="158750"/>
                  </a:lnTo>
                  <a:lnTo>
                    <a:pt x="2499360" y="146050"/>
                  </a:lnTo>
                  <a:close/>
                </a:path>
                <a:path w="2516504" h="1244600">
                  <a:moveTo>
                    <a:pt x="2488691" y="120650"/>
                  </a:moveTo>
                  <a:lnTo>
                    <a:pt x="2487168" y="120650"/>
                  </a:lnTo>
                  <a:lnTo>
                    <a:pt x="2487168" y="133350"/>
                  </a:lnTo>
                  <a:lnTo>
                    <a:pt x="2488691" y="133350"/>
                  </a:lnTo>
                  <a:lnTo>
                    <a:pt x="2488691" y="120650"/>
                  </a:lnTo>
                  <a:close/>
                </a:path>
                <a:path w="2516504" h="1244600">
                  <a:moveTo>
                    <a:pt x="44196" y="101600"/>
                  </a:moveTo>
                  <a:lnTo>
                    <a:pt x="42672" y="104139"/>
                  </a:lnTo>
                  <a:lnTo>
                    <a:pt x="42672" y="107950"/>
                  </a:lnTo>
                  <a:lnTo>
                    <a:pt x="44196" y="107950"/>
                  </a:lnTo>
                  <a:lnTo>
                    <a:pt x="44196" y="101600"/>
                  </a:lnTo>
                  <a:close/>
                </a:path>
                <a:path w="2516504" h="1244600">
                  <a:moveTo>
                    <a:pt x="2471928" y="105409"/>
                  </a:moveTo>
                  <a:lnTo>
                    <a:pt x="2471928" y="107950"/>
                  </a:lnTo>
                  <a:lnTo>
                    <a:pt x="2473452" y="107950"/>
                  </a:lnTo>
                  <a:lnTo>
                    <a:pt x="2471928" y="105409"/>
                  </a:lnTo>
                  <a:close/>
                </a:path>
                <a:path w="2516504" h="1244600">
                  <a:moveTo>
                    <a:pt x="2473452" y="95250"/>
                  </a:moveTo>
                  <a:lnTo>
                    <a:pt x="2471928" y="95250"/>
                  </a:lnTo>
                  <a:lnTo>
                    <a:pt x="2471928" y="105409"/>
                  </a:lnTo>
                  <a:lnTo>
                    <a:pt x="2473452" y="107950"/>
                  </a:lnTo>
                  <a:lnTo>
                    <a:pt x="2473452" y="95250"/>
                  </a:lnTo>
                  <a:close/>
                </a:path>
                <a:path w="2516504" h="1244600">
                  <a:moveTo>
                    <a:pt x="44196" y="95250"/>
                  </a:moveTo>
                  <a:lnTo>
                    <a:pt x="42672" y="95250"/>
                  </a:lnTo>
                  <a:lnTo>
                    <a:pt x="42672" y="104139"/>
                  </a:lnTo>
                  <a:lnTo>
                    <a:pt x="44196" y="101600"/>
                  </a:lnTo>
                  <a:lnTo>
                    <a:pt x="44196" y="95250"/>
                  </a:lnTo>
                  <a:close/>
                </a:path>
                <a:path w="2516504" h="1244600">
                  <a:moveTo>
                    <a:pt x="53340" y="88900"/>
                  </a:moveTo>
                  <a:lnTo>
                    <a:pt x="51816" y="91439"/>
                  </a:lnTo>
                  <a:lnTo>
                    <a:pt x="51816" y="95250"/>
                  </a:lnTo>
                  <a:lnTo>
                    <a:pt x="53340" y="95250"/>
                  </a:lnTo>
                  <a:lnTo>
                    <a:pt x="53340" y="88900"/>
                  </a:lnTo>
                  <a:close/>
                </a:path>
                <a:path w="2516504" h="1244600">
                  <a:moveTo>
                    <a:pt x="2462784" y="91439"/>
                  </a:moveTo>
                  <a:lnTo>
                    <a:pt x="2462784" y="95250"/>
                  </a:lnTo>
                  <a:lnTo>
                    <a:pt x="2464308" y="95250"/>
                  </a:lnTo>
                  <a:lnTo>
                    <a:pt x="2464308" y="93979"/>
                  </a:lnTo>
                  <a:lnTo>
                    <a:pt x="2462784" y="91439"/>
                  </a:lnTo>
                  <a:close/>
                </a:path>
                <a:path w="2516504" h="1244600">
                  <a:moveTo>
                    <a:pt x="2464308" y="82550"/>
                  </a:moveTo>
                  <a:lnTo>
                    <a:pt x="2462784" y="82550"/>
                  </a:lnTo>
                  <a:lnTo>
                    <a:pt x="2462784" y="91439"/>
                  </a:lnTo>
                  <a:lnTo>
                    <a:pt x="2464308" y="93979"/>
                  </a:lnTo>
                  <a:lnTo>
                    <a:pt x="2464308" y="82550"/>
                  </a:lnTo>
                  <a:close/>
                </a:path>
                <a:path w="2516504" h="1244600">
                  <a:moveTo>
                    <a:pt x="53340" y="82550"/>
                  </a:moveTo>
                  <a:lnTo>
                    <a:pt x="51816" y="82550"/>
                  </a:lnTo>
                  <a:lnTo>
                    <a:pt x="51816" y="91439"/>
                  </a:lnTo>
                  <a:lnTo>
                    <a:pt x="53340" y="88900"/>
                  </a:lnTo>
                  <a:lnTo>
                    <a:pt x="53340" y="82550"/>
                  </a:lnTo>
                  <a:close/>
                </a:path>
                <a:path w="2516504" h="1244600">
                  <a:moveTo>
                    <a:pt x="64008" y="76200"/>
                  </a:moveTo>
                  <a:lnTo>
                    <a:pt x="62484" y="78739"/>
                  </a:lnTo>
                  <a:lnTo>
                    <a:pt x="62484" y="82550"/>
                  </a:lnTo>
                  <a:lnTo>
                    <a:pt x="64008" y="82550"/>
                  </a:lnTo>
                  <a:lnTo>
                    <a:pt x="64008" y="76200"/>
                  </a:lnTo>
                  <a:close/>
                </a:path>
                <a:path w="2516504" h="1244600">
                  <a:moveTo>
                    <a:pt x="2452116" y="78739"/>
                  </a:moveTo>
                  <a:lnTo>
                    <a:pt x="2452116" y="82550"/>
                  </a:lnTo>
                  <a:lnTo>
                    <a:pt x="2453640" y="82550"/>
                  </a:lnTo>
                  <a:lnTo>
                    <a:pt x="2453640" y="80009"/>
                  </a:lnTo>
                  <a:lnTo>
                    <a:pt x="2452116" y="78739"/>
                  </a:lnTo>
                  <a:close/>
                </a:path>
                <a:path w="2516504" h="1244600">
                  <a:moveTo>
                    <a:pt x="2453640" y="69850"/>
                  </a:moveTo>
                  <a:lnTo>
                    <a:pt x="2452116" y="69850"/>
                  </a:lnTo>
                  <a:lnTo>
                    <a:pt x="2452116" y="78739"/>
                  </a:lnTo>
                  <a:lnTo>
                    <a:pt x="2453640" y="80009"/>
                  </a:lnTo>
                  <a:lnTo>
                    <a:pt x="2453640" y="69850"/>
                  </a:lnTo>
                  <a:close/>
                </a:path>
                <a:path w="2516504" h="1244600">
                  <a:moveTo>
                    <a:pt x="64008" y="69850"/>
                  </a:moveTo>
                  <a:lnTo>
                    <a:pt x="62484" y="69850"/>
                  </a:lnTo>
                  <a:lnTo>
                    <a:pt x="62484" y="78739"/>
                  </a:lnTo>
                  <a:lnTo>
                    <a:pt x="64008" y="76200"/>
                  </a:lnTo>
                  <a:lnTo>
                    <a:pt x="64008" y="69850"/>
                  </a:lnTo>
                  <a:close/>
                </a:path>
                <a:path w="2516504" h="1244600">
                  <a:moveTo>
                    <a:pt x="79248" y="62229"/>
                  </a:moveTo>
                  <a:lnTo>
                    <a:pt x="77724" y="63500"/>
                  </a:lnTo>
                  <a:lnTo>
                    <a:pt x="77724" y="69850"/>
                  </a:lnTo>
                  <a:lnTo>
                    <a:pt x="79248" y="69850"/>
                  </a:lnTo>
                  <a:lnTo>
                    <a:pt x="79248" y="62229"/>
                  </a:lnTo>
                  <a:close/>
                </a:path>
                <a:path w="2516504" h="1244600">
                  <a:moveTo>
                    <a:pt x="2436876" y="63500"/>
                  </a:moveTo>
                  <a:lnTo>
                    <a:pt x="2436876" y="69850"/>
                  </a:lnTo>
                  <a:lnTo>
                    <a:pt x="2439924" y="69850"/>
                  </a:lnTo>
                  <a:lnTo>
                    <a:pt x="2439924" y="66039"/>
                  </a:lnTo>
                  <a:lnTo>
                    <a:pt x="2436876" y="63500"/>
                  </a:lnTo>
                  <a:close/>
                </a:path>
                <a:path w="2516504" h="1244600">
                  <a:moveTo>
                    <a:pt x="2439924" y="57150"/>
                  </a:moveTo>
                  <a:lnTo>
                    <a:pt x="2436876" y="57150"/>
                  </a:lnTo>
                  <a:lnTo>
                    <a:pt x="2436876" y="63500"/>
                  </a:lnTo>
                  <a:lnTo>
                    <a:pt x="2439924" y="66039"/>
                  </a:lnTo>
                  <a:lnTo>
                    <a:pt x="2439924" y="57150"/>
                  </a:lnTo>
                  <a:close/>
                </a:path>
                <a:path w="2516504" h="1244600">
                  <a:moveTo>
                    <a:pt x="79248" y="57150"/>
                  </a:moveTo>
                  <a:lnTo>
                    <a:pt x="77724" y="57150"/>
                  </a:lnTo>
                  <a:lnTo>
                    <a:pt x="77724" y="63500"/>
                  </a:lnTo>
                  <a:lnTo>
                    <a:pt x="79248" y="62229"/>
                  </a:lnTo>
                  <a:lnTo>
                    <a:pt x="79248" y="57150"/>
                  </a:lnTo>
                  <a:close/>
                </a:path>
                <a:path w="2516504" h="1244600">
                  <a:moveTo>
                    <a:pt x="94487" y="50800"/>
                  </a:moveTo>
                  <a:lnTo>
                    <a:pt x="92963" y="52069"/>
                  </a:lnTo>
                  <a:lnTo>
                    <a:pt x="92963" y="57150"/>
                  </a:lnTo>
                  <a:lnTo>
                    <a:pt x="94487" y="57150"/>
                  </a:lnTo>
                  <a:lnTo>
                    <a:pt x="94487" y="50800"/>
                  </a:lnTo>
                  <a:close/>
                </a:path>
                <a:path w="2516504" h="1244600">
                  <a:moveTo>
                    <a:pt x="2421636" y="50800"/>
                  </a:moveTo>
                  <a:lnTo>
                    <a:pt x="2421636" y="57150"/>
                  </a:lnTo>
                  <a:lnTo>
                    <a:pt x="2423160" y="57150"/>
                  </a:lnTo>
                  <a:lnTo>
                    <a:pt x="2423160" y="52069"/>
                  </a:lnTo>
                  <a:lnTo>
                    <a:pt x="2421636" y="50800"/>
                  </a:lnTo>
                  <a:close/>
                </a:path>
                <a:path w="2516504" h="1244600">
                  <a:moveTo>
                    <a:pt x="94487" y="44450"/>
                  </a:moveTo>
                  <a:lnTo>
                    <a:pt x="92963" y="44450"/>
                  </a:lnTo>
                  <a:lnTo>
                    <a:pt x="92963" y="52069"/>
                  </a:lnTo>
                  <a:lnTo>
                    <a:pt x="94487" y="50800"/>
                  </a:lnTo>
                  <a:lnTo>
                    <a:pt x="94487" y="44450"/>
                  </a:lnTo>
                  <a:close/>
                </a:path>
                <a:path w="2516504" h="1244600">
                  <a:moveTo>
                    <a:pt x="2423160" y="44450"/>
                  </a:moveTo>
                  <a:lnTo>
                    <a:pt x="2421636" y="44450"/>
                  </a:lnTo>
                  <a:lnTo>
                    <a:pt x="2421636" y="50800"/>
                  </a:lnTo>
                  <a:lnTo>
                    <a:pt x="2423160" y="52069"/>
                  </a:lnTo>
                  <a:lnTo>
                    <a:pt x="2423160" y="44450"/>
                  </a:lnTo>
                  <a:close/>
                </a:path>
                <a:path w="2516504" h="1244600">
                  <a:moveTo>
                    <a:pt x="114300" y="38100"/>
                  </a:moveTo>
                  <a:lnTo>
                    <a:pt x="111251" y="39369"/>
                  </a:lnTo>
                  <a:lnTo>
                    <a:pt x="111251" y="44450"/>
                  </a:lnTo>
                  <a:lnTo>
                    <a:pt x="114300" y="44450"/>
                  </a:lnTo>
                  <a:lnTo>
                    <a:pt x="114300" y="38100"/>
                  </a:lnTo>
                  <a:close/>
                </a:path>
                <a:path w="2516504" h="1244600">
                  <a:moveTo>
                    <a:pt x="2403348" y="38100"/>
                  </a:moveTo>
                  <a:lnTo>
                    <a:pt x="2403348" y="44450"/>
                  </a:lnTo>
                  <a:lnTo>
                    <a:pt x="2404872" y="44450"/>
                  </a:lnTo>
                  <a:lnTo>
                    <a:pt x="2404872" y="39369"/>
                  </a:lnTo>
                  <a:lnTo>
                    <a:pt x="2403348" y="38100"/>
                  </a:lnTo>
                  <a:close/>
                </a:path>
                <a:path w="2516504" h="1244600">
                  <a:moveTo>
                    <a:pt x="114300" y="31750"/>
                  </a:moveTo>
                  <a:lnTo>
                    <a:pt x="111251" y="31750"/>
                  </a:lnTo>
                  <a:lnTo>
                    <a:pt x="111251" y="39369"/>
                  </a:lnTo>
                  <a:lnTo>
                    <a:pt x="114300" y="38100"/>
                  </a:lnTo>
                  <a:lnTo>
                    <a:pt x="114300" y="31750"/>
                  </a:lnTo>
                  <a:close/>
                </a:path>
                <a:path w="2516504" h="1244600">
                  <a:moveTo>
                    <a:pt x="2404872" y="31750"/>
                  </a:moveTo>
                  <a:lnTo>
                    <a:pt x="2403348" y="31750"/>
                  </a:lnTo>
                  <a:lnTo>
                    <a:pt x="2403348" y="38100"/>
                  </a:lnTo>
                  <a:lnTo>
                    <a:pt x="2404872" y="39369"/>
                  </a:lnTo>
                  <a:lnTo>
                    <a:pt x="2404872" y="31750"/>
                  </a:lnTo>
                  <a:close/>
                </a:path>
                <a:path w="2516504" h="1244600">
                  <a:moveTo>
                    <a:pt x="144780" y="22859"/>
                  </a:moveTo>
                  <a:lnTo>
                    <a:pt x="141732" y="24129"/>
                  </a:lnTo>
                  <a:lnTo>
                    <a:pt x="141732" y="31750"/>
                  </a:lnTo>
                  <a:lnTo>
                    <a:pt x="144780" y="31750"/>
                  </a:lnTo>
                  <a:lnTo>
                    <a:pt x="144780" y="22859"/>
                  </a:lnTo>
                  <a:close/>
                </a:path>
                <a:path w="2516504" h="1244600">
                  <a:moveTo>
                    <a:pt x="2371344" y="22859"/>
                  </a:moveTo>
                  <a:lnTo>
                    <a:pt x="2371344" y="31750"/>
                  </a:lnTo>
                  <a:lnTo>
                    <a:pt x="2375916" y="31750"/>
                  </a:lnTo>
                  <a:lnTo>
                    <a:pt x="2375916" y="25400"/>
                  </a:lnTo>
                  <a:lnTo>
                    <a:pt x="2371344" y="22859"/>
                  </a:lnTo>
                  <a:close/>
                </a:path>
                <a:path w="2516504" h="1244600">
                  <a:moveTo>
                    <a:pt x="2375916" y="19050"/>
                  </a:moveTo>
                  <a:lnTo>
                    <a:pt x="2371344" y="19050"/>
                  </a:lnTo>
                  <a:lnTo>
                    <a:pt x="2371344" y="22859"/>
                  </a:lnTo>
                  <a:lnTo>
                    <a:pt x="2375916" y="25400"/>
                  </a:lnTo>
                  <a:lnTo>
                    <a:pt x="2375916" y="19050"/>
                  </a:lnTo>
                  <a:close/>
                </a:path>
                <a:path w="2516504" h="1244600">
                  <a:moveTo>
                    <a:pt x="144780" y="19050"/>
                  </a:moveTo>
                  <a:lnTo>
                    <a:pt x="141732" y="19050"/>
                  </a:lnTo>
                  <a:lnTo>
                    <a:pt x="141732" y="24129"/>
                  </a:lnTo>
                  <a:lnTo>
                    <a:pt x="144780" y="22859"/>
                  </a:lnTo>
                  <a:lnTo>
                    <a:pt x="144780" y="19050"/>
                  </a:lnTo>
                  <a:close/>
                </a:path>
                <a:path w="2516504" h="1244600">
                  <a:moveTo>
                    <a:pt x="2304288" y="11429"/>
                  </a:moveTo>
                  <a:lnTo>
                    <a:pt x="211836" y="11429"/>
                  </a:lnTo>
                  <a:lnTo>
                    <a:pt x="193548" y="12700"/>
                  </a:lnTo>
                  <a:lnTo>
                    <a:pt x="193548" y="19050"/>
                  </a:lnTo>
                  <a:lnTo>
                    <a:pt x="2322576" y="19050"/>
                  </a:lnTo>
                  <a:lnTo>
                    <a:pt x="2322576" y="12700"/>
                  </a:lnTo>
                  <a:lnTo>
                    <a:pt x="2304288" y="11429"/>
                  </a:lnTo>
                  <a:close/>
                </a:path>
                <a:path w="2516504" h="1244600">
                  <a:moveTo>
                    <a:pt x="2322576" y="6350"/>
                  </a:moveTo>
                  <a:lnTo>
                    <a:pt x="193548" y="6350"/>
                  </a:lnTo>
                  <a:lnTo>
                    <a:pt x="193548" y="12700"/>
                  </a:lnTo>
                  <a:lnTo>
                    <a:pt x="211836" y="11429"/>
                  </a:lnTo>
                  <a:lnTo>
                    <a:pt x="2322576" y="11429"/>
                  </a:lnTo>
                  <a:lnTo>
                    <a:pt x="2322576" y="6350"/>
                  </a:lnTo>
                  <a:close/>
                </a:path>
                <a:path w="2516504" h="1244600">
                  <a:moveTo>
                    <a:pt x="2322576" y="11429"/>
                  </a:moveTo>
                  <a:lnTo>
                    <a:pt x="2304288" y="11429"/>
                  </a:lnTo>
                  <a:lnTo>
                    <a:pt x="2322576" y="12700"/>
                  </a:lnTo>
                  <a:lnTo>
                    <a:pt x="2322576" y="11429"/>
                  </a:lnTo>
                  <a:close/>
                </a:path>
                <a:path w="2516504" h="1244600">
                  <a:moveTo>
                    <a:pt x="192024" y="1237487"/>
                  </a:moveTo>
                  <a:lnTo>
                    <a:pt x="181356" y="1237487"/>
                  </a:lnTo>
                  <a:lnTo>
                    <a:pt x="181356" y="1242785"/>
                  </a:lnTo>
                  <a:lnTo>
                    <a:pt x="190500" y="1244091"/>
                  </a:lnTo>
                  <a:lnTo>
                    <a:pt x="192024" y="1244091"/>
                  </a:lnTo>
                  <a:lnTo>
                    <a:pt x="192024" y="1237487"/>
                  </a:lnTo>
                  <a:close/>
                </a:path>
                <a:path w="2516504" h="1244600">
                  <a:moveTo>
                    <a:pt x="181356" y="1237487"/>
                  </a:moveTo>
                  <a:lnTo>
                    <a:pt x="157607" y="1237487"/>
                  </a:lnTo>
                  <a:lnTo>
                    <a:pt x="169163" y="1241043"/>
                  </a:lnTo>
                  <a:lnTo>
                    <a:pt x="181356" y="1242785"/>
                  </a:lnTo>
                  <a:lnTo>
                    <a:pt x="181356" y="1237487"/>
                  </a:lnTo>
                  <a:close/>
                </a:path>
                <a:path w="2516504" h="1244600">
                  <a:moveTo>
                    <a:pt x="140208" y="1224787"/>
                  </a:moveTo>
                  <a:lnTo>
                    <a:pt x="137160" y="1224787"/>
                  </a:lnTo>
                  <a:lnTo>
                    <a:pt x="137160" y="1231196"/>
                  </a:lnTo>
                  <a:lnTo>
                    <a:pt x="140208" y="1232134"/>
                  </a:lnTo>
                  <a:lnTo>
                    <a:pt x="140208" y="1224787"/>
                  </a:lnTo>
                  <a:close/>
                </a:path>
                <a:path w="2516504" h="1244600">
                  <a:moveTo>
                    <a:pt x="137160" y="1224787"/>
                  </a:moveTo>
                  <a:lnTo>
                    <a:pt x="121412" y="1224787"/>
                  </a:lnTo>
                  <a:lnTo>
                    <a:pt x="129540" y="1228851"/>
                  </a:lnTo>
                  <a:lnTo>
                    <a:pt x="137160" y="1231196"/>
                  </a:lnTo>
                  <a:lnTo>
                    <a:pt x="137160" y="1224787"/>
                  </a:lnTo>
                  <a:close/>
                </a:path>
                <a:path w="2516504" h="1244600">
                  <a:moveTo>
                    <a:pt x="114300" y="1212087"/>
                  </a:moveTo>
                  <a:lnTo>
                    <a:pt x="111251" y="1212087"/>
                  </a:lnTo>
                  <a:lnTo>
                    <a:pt x="111251" y="1219707"/>
                  </a:lnTo>
                  <a:lnTo>
                    <a:pt x="114300" y="1221231"/>
                  </a:lnTo>
                  <a:lnTo>
                    <a:pt x="114300" y="1212087"/>
                  </a:lnTo>
                  <a:close/>
                </a:path>
                <a:path w="2516504" h="1244600">
                  <a:moveTo>
                    <a:pt x="111251" y="1212087"/>
                  </a:moveTo>
                  <a:lnTo>
                    <a:pt x="98189" y="1212087"/>
                  </a:lnTo>
                  <a:lnTo>
                    <a:pt x="111251" y="1219707"/>
                  </a:lnTo>
                  <a:lnTo>
                    <a:pt x="111251" y="1212087"/>
                  </a:lnTo>
                  <a:close/>
                </a:path>
                <a:path w="2516504" h="1244600">
                  <a:moveTo>
                    <a:pt x="92963" y="1199387"/>
                  </a:moveTo>
                  <a:lnTo>
                    <a:pt x="89916" y="1199387"/>
                  </a:lnTo>
                  <a:lnTo>
                    <a:pt x="89916" y="1206823"/>
                  </a:lnTo>
                  <a:lnTo>
                    <a:pt x="92963" y="1209039"/>
                  </a:lnTo>
                  <a:lnTo>
                    <a:pt x="92963" y="1199387"/>
                  </a:lnTo>
                  <a:close/>
                </a:path>
                <a:path w="2516504" h="1244600">
                  <a:moveTo>
                    <a:pt x="89916" y="1199387"/>
                  </a:moveTo>
                  <a:lnTo>
                    <a:pt x="79692" y="1199387"/>
                  </a:lnTo>
                  <a:lnTo>
                    <a:pt x="89916" y="1206823"/>
                  </a:lnTo>
                  <a:lnTo>
                    <a:pt x="89916" y="1199387"/>
                  </a:lnTo>
                  <a:close/>
                </a:path>
                <a:path w="2516504" h="1244600">
                  <a:moveTo>
                    <a:pt x="77724" y="1186687"/>
                  </a:moveTo>
                  <a:lnTo>
                    <a:pt x="76200" y="1186687"/>
                  </a:lnTo>
                  <a:lnTo>
                    <a:pt x="76200" y="1196847"/>
                  </a:lnTo>
                  <a:lnTo>
                    <a:pt x="77724" y="1197956"/>
                  </a:lnTo>
                  <a:lnTo>
                    <a:pt x="77724" y="1186687"/>
                  </a:lnTo>
                  <a:close/>
                </a:path>
                <a:path w="2516504" h="1244600">
                  <a:moveTo>
                    <a:pt x="76200" y="1186687"/>
                  </a:moveTo>
                  <a:lnTo>
                    <a:pt x="64911" y="1186687"/>
                  </a:lnTo>
                  <a:lnTo>
                    <a:pt x="76200" y="1196847"/>
                  </a:lnTo>
                  <a:lnTo>
                    <a:pt x="76200" y="1186687"/>
                  </a:lnTo>
                  <a:close/>
                </a:path>
                <a:path w="2516504" h="1244600">
                  <a:moveTo>
                    <a:pt x="64008" y="1173987"/>
                  </a:moveTo>
                  <a:lnTo>
                    <a:pt x="62484" y="1173987"/>
                  </a:lnTo>
                  <a:lnTo>
                    <a:pt x="62484" y="1184503"/>
                  </a:lnTo>
                  <a:lnTo>
                    <a:pt x="64008" y="1185875"/>
                  </a:lnTo>
                  <a:lnTo>
                    <a:pt x="64008" y="1173987"/>
                  </a:lnTo>
                  <a:close/>
                </a:path>
                <a:path w="2516504" h="1244600">
                  <a:moveTo>
                    <a:pt x="62484" y="1173987"/>
                  </a:moveTo>
                  <a:lnTo>
                    <a:pt x="53644" y="1173987"/>
                  </a:lnTo>
                  <a:lnTo>
                    <a:pt x="60960" y="1183131"/>
                  </a:lnTo>
                  <a:lnTo>
                    <a:pt x="62484" y="1184503"/>
                  </a:lnTo>
                  <a:lnTo>
                    <a:pt x="62484" y="1173987"/>
                  </a:lnTo>
                  <a:close/>
                </a:path>
                <a:path w="2516504" h="1244600">
                  <a:moveTo>
                    <a:pt x="51816" y="1161287"/>
                  </a:moveTo>
                  <a:lnTo>
                    <a:pt x="43965" y="1161287"/>
                  </a:lnTo>
                  <a:lnTo>
                    <a:pt x="48768" y="1167891"/>
                  </a:lnTo>
                  <a:lnTo>
                    <a:pt x="51816" y="1171701"/>
                  </a:lnTo>
                  <a:lnTo>
                    <a:pt x="51816" y="1161287"/>
                  </a:lnTo>
                  <a:close/>
                </a:path>
                <a:path w="2516504" h="1244600">
                  <a:moveTo>
                    <a:pt x="2334768" y="1237487"/>
                  </a:moveTo>
                  <a:lnTo>
                    <a:pt x="2325624" y="1237487"/>
                  </a:lnTo>
                  <a:lnTo>
                    <a:pt x="2325624" y="1244091"/>
                  </a:lnTo>
                  <a:lnTo>
                    <a:pt x="2334768" y="1242785"/>
                  </a:lnTo>
                  <a:lnTo>
                    <a:pt x="2334768" y="1237487"/>
                  </a:lnTo>
                  <a:close/>
                </a:path>
                <a:path w="2516504" h="1244600">
                  <a:moveTo>
                    <a:pt x="2358516" y="1237487"/>
                  </a:moveTo>
                  <a:lnTo>
                    <a:pt x="2334768" y="1237487"/>
                  </a:lnTo>
                  <a:lnTo>
                    <a:pt x="2334768" y="1242785"/>
                  </a:lnTo>
                  <a:lnTo>
                    <a:pt x="2346960" y="1241043"/>
                  </a:lnTo>
                  <a:lnTo>
                    <a:pt x="2358516" y="1237487"/>
                  </a:lnTo>
                  <a:close/>
                </a:path>
                <a:path w="2516504" h="1244600">
                  <a:moveTo>
                    <a:pt x="2465832" y="1161287"/>
                  </a:moveTo>
                  <a:lnTo>
                    <a:pt x="2464308" y="1161287"/>
                  </a:lnTo>
                  <a:lnTo>
                    <a:pt x="2464308" y="1170939"/>
                  </a:lnTo>
                  <a:lnTo>
                    <a:pt x="2465832" y="1169415"/>
                  </a:lnTo>
                  <a:lnTo>
                    <a:pt x="2465832" y="1161287"/>
                  </a:lnTo>
                  <a:close/>
                </a:path>
                <a:path w="2516504" h="1244600">
                  <a:moveTo>
                    <a:pt x="2472158" y="1161287"/>
                  </a:moveTo>
                  <a:lnTo>
                    <a:pt x="2465832" y="1161287"/>
                  </a:lnTo>
                  <a:lnTo>
                    <a:pt x="2465832" y="1169415"/>
                  </a:lnTo>
                  <a:lnTo>
                    <a:pt x="2467356" y="1167891"/>
                  </a:lnTo>
                  <a:lnTo>
                    <a:pt x="2472158" y="1161287"/>
                  </a:lnTo>
                  <a:close/>
                </a:path>
                <a:path w="2516504" h="1244600">
                  <a:moveTo>
                    <a:pt x="2453640" y="1173987"/>
                  </a:moveTo>
                  <a:lnTo>
                    <a:pt x="2452116" y="1173987"/>
                  </a:lnTo>
                  <a:lnTo>
                    <a:pt x="2452116" y="1182979"/>
                  </a:lnTo>
                  <a:lnTo>
                    <a:pt x="2453640" y="1181607"/>
                  </a:lnTo>
                  <a:lnTo>
                    <a:pt x="2453640" y="1173987"/>
                  </a:lnTo>
                  <a:close/>
                </a:path>
                <a:path w="2516504" h="1244600">
                  <a:moveTo>
                    <a:pt x="2461260" y="1173987"/>
                  </a:moveTo>
                  <a:lnTo>
                    <a:pt x="2453640" y="1173987"/>
                  </a:lnTo>
                  <a:lnTo>
                    <a:pt x="2453640" y="1181607"/>
                  </a:lnTo>
                  <a:lnTo>
                    <a:pt x="2461260" y="1173987"/>
                  </a:lnTo>
                  <a:close/>
                </a:path>
                <a:path w="2516504" h="1244600">
                  <a:moveTo>
                    <a:pt x="2441448" y="1186687"/>
                  </a:moveTo>
                  <a:lnTo>
                    <a:pt x="2439924" y="1186687"/>
                  </a:lnTo>
                  <a:lnTo>
                    <a:pt x="2439924" y="1193952"/>
                  </a:lnTo>
                  <a:lnTo>
                    <a:pt x="2441448" y="1192580"/>
                  </a:lnTo>
                  <a:lnTo>
                    <a:pt x="2441448" y="1186687"/>
                  </a:lnTo>
                  <a:close/>
                </a:path>
                <a:path w="2516504" h="1244600">
                  <a:moveTo>
                    <a:pt x="2447995" y="1186687"/>
                  </a:moveTo>
                  <a:lnTo>
                    <a:pt x="2441448" y="1186687"/>
                  </a:lnTo>
                  <a:lnTo>
                    <a:pt x="2441448" y="1192580"/>
                  </a:lnTo>
                  <a:lnTo>
                    <a:pt x="2447995" y="1186687"/>
                  </a:lnTo>
                  <a:close/>
                </a:path>
                <a:path w="2516504" h="1244600">
                  <a:moveTo>
                    <a:pt x="2426208" y="1199387"/>
                  </a:moveTo>
                  <a:lnTo>
                    <a:pt x="2424684" y="1199387"/>
                  </a:lnTo>
                  <a:lnTo>
                    <a:pt x="2424684" y="1206296"/>
                  </a:lnTo>
                  <a:lnTo>
                    <a:pt x="2426208" y="1205077"/>
                  </a:lnTo>
                  <a:lnTo>
                    <a:pt x="2426208" y="1199387"/>
                  </a:lnTo>
                  <a:close/>
                </a:path>
                <a:path w="2516504" h="1244600">
                  <a:moveTo>
                    <a:pt x="2433320" y="1199387"/>
                  </a:moveTo>
                  <a:lnTo>
                    <a:pt x="2426208" y="1199387"/>
                  </a:lnTo>
                  <a:lnTo>
                    <a:pt x="2426208" y="1205077"/>
                  </a:lnTo>
                  <a:lnTo>
                    <a:pt x="2433320" y="1199387"/>
                  </a:lnTo>
                  <a:close/>
                </a:path>
                <a:path w="2516504" h="1244600">
                  <a:moveTo>
                    <a:pt x="2404872" y="1212087"/>
                  </a:moveTo>
                  <a:lnTo>
                    <a:pt x="2403348" y="1212087"/>
                  </a:lnTo>
                  <a:lnTo>
                    <a:pt x="2403348" y="1218945"/>
                  </a:lnTo>
                  <a:lnTo>
                    <a:pt x="2404872" y="1218183"/>
                  </a:lnTo>
                  <a:lnTo>
                    <a:pt x="2404872" y="1212087"/>
                  </a:lnTo>
                  <a:close/>
                </a:path>
                <a:path w="2516504" h="1244600">
                  <a:moveTo>
                    <a:pt x="2415322" y="1212087"/>
                  </a:moveTo>
                  <a:lnTo>
                    <a:pt x="2404872" y="1212087"/>
                  </a:lnTo>
                  <a:lnTo>
                    <a:pt x="2404872" y="1218183"/>
                  </a:lnTo>
                  <a:lnTo>
                    <a:pt x="2415322" y="1212087"/>
                  </a:lnTo>
                  <a:close/>
                </a:path>
                <a:path w="2516504" h="1244600">
                  <a:moveTo>
                    <a:pt x="2380488" y="1224787"/>
                  </a:moveTo>
                  <a:lnTo>
                    <a:pt x="2375916" y="1224787"/>
                  </a:lnTo>
                  <a:lnTo>
                    <a:pt x="2375916" y="1231431"/>
                  </a:lnTo>
                  <a:lnTo>
                    <a:pt x="2380488" y="1229672"/>
                  </a:lnTo>
                  <a:lnTo>
                    <a:pt x="2380488" y="1224787"/>
                  </a:lnTo>
                  <a:close/>
                </a:path>
                <a:path w="2516504" h="1244600">
                  <a:moveTo>
                    <a:pt x="2391664" y="1224787"/>
                  </a:moveTo>
                  <a:lnTo>
                    <a:pt x="2380488" y="1224787"/>
                  </a:lnTo>
                  <a:lnTo>
                    <a:pt x="2380488" y="1229672"/>
                  </a:lnTo>
                  <a:lnTo>
                    <a:pt x="2386584" y="1227327"/>
                  </a:lnTo>
                  <a:lnTo>
                    <a:pt x="2391664" y="1224787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5460" y="3831335"/>
              <a:ext cx="2502535" cy="1233170"/>
            </a:xfrm>
            <a:custGeom>
              <a:avLst/>
              <a:gdLst/>
              <a:ahLst/>
              <a:cxnLst/>
              <a:rect l="l" t="t" r="r" b="b"/>
              <a:pathLst>
                <a:path w="2502535" h="1233170">
                  <a:moveTo>
                    <a:pt x="2298191" y="0"/>
                  </a:moveTo>
                  <a:lnTo>
                    <a:pt x="205739" y="0"/>
                  </a:lnTo>
                  <a:lnTo>
                    <a:pt x="158353" y="5398"/>
                  </a:lnTo>
                  <a:lnTo>
                    <a:pt x="114966" y="20793"/>
                  </a:lnTo>
                  <a:lnTo>
                    <a:pt x="76777" y="44986"/>
                  </a:lnTo>
                  <a:lnTo>
                    <a:pt x="44986" y="76777"/>
                  </a:lnTo>
                  <a:lnTo>
                    <a:pt x="20793" y="114966"/>
                  </a:lnTo>
                  <a:lnTo>
                    <a:pt x="5398" y="158353"/>
                  </a:lnTo>
                  <a:lnTo>
                    <a:pt x="0" y="205739"/>
                  </a:lnTo>
                  <a:lnTo>
                    <a:pt x="0" y="1027176"/>
                  </a:lnTo>
                  <a:lnTo>
                    <a:pt x="5398" y="1074562"/>
                  </a:lnTo>
                  <a:lnTo>
                    <a:pt x="20793" y="1117949"/>
                  </a:lnTo>
                  <a:lnTo>
                    <a:pt x="44986" y="1156138"/>
                  </a:lnTo>
                  <a:lnTo>
                    <a:pt x="76777" y="1187929"/>
                  </a:lnTo>
                  <a:lnTo>
                    <a:pt x="114966" y="1212122"/>
                  </a:lnTo>
                  <a:lnTo>
                    <a:pt x="158353" y="1227517"/>
                  </a:lnTo>
                  <a:lnTo>
                    <a:pt x="205739" y="1232915"/>
                  </a:lnTo>
                  <a:lnTo>
                    <a:pt x="2298191" y="1232915"/>
                  </a:lnTo>
                  <a:lnTo>
                    <a:pt x="2345013" y="1227517"/>
                  </a:lnTo>
                  <a:lnTo>
                    <a:pt x="2387996" y="1212122"/>
                  </a:lnTo>
                  <a:lnTo>
                    <a:pt x="2425914" y="1187929"/>
                  </a:lnTo>
                  <a:lnTo>
                    <a:pt x="2457541" y="1156138"/>
                  </a:lnTo>
                  <a:lnTo>
                    <a:pt x="2481649" y="1117949"/>
                  </a:lnTo>
                  <a:lnTo>
                    <a:pt x="2497014" y="1074562"/>
                  </a:lnTo>
                  <a:lnTo>
                    <a:pt x="2502407" y="1027176"/>
                  </a:lnTo>
                  <a:lnTo>
                    <a:pt x="2502407" y="205739"/>
                  </a:lnTo>
                  <a:lnTo>
                    <a:pt x="2497014" y="158353"/>
                  </a:lnTo>
                  <a:lnTo>
                    <a:pt x="2481649" y="114966"/>
                  </a:lnTo>
                  <a:lnTo>
                    <a:pt x="2457541" y="76777"/>
                  </a:lnTo>
                  <a:lnTo>
                    <a:pt x="2425914" y="44986"/>
                  </a:lnTo>
                  <a:lnTo>
                    <a:pt x="2387996" y="20793"/>
                  </a:lnTo>
                  <a:lnTo>
                    <a:pt x="2345013" y="5398"/>
                  </a:lnTo>
                  <a:lnTo>
                    <a:pt x="229819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9364" y="3825239"/>
              <a:ext cx="2516505" cy="1245235"/>
            </a:xfrm>
            <a:custGeom>
              <a:avLst/>
              <a:gdLst/>
              <a:ahLst/>
              <a:cxnLst/>
              <a:rect l="l" t="t" r="r" b="b"/>
              <a:pathLst>
                <a:path w="2516504" h="1245235">
                  <a:moveTo>
                    <a:pt x="2325624" y="0"/>
                  </a:moveTo>
                  <a:lnTo>
                    <a:pt x="188975" y="0"/>
                  </a:lnTo>
                  <a:lnTo>
                    <a:pt x="167640" y="4572"/>
                  </a:lnTo>
                  <a:lnTo>
                    <a:pt x="128016" y="16763"/>
                  </a:lnTo>
                  <a:lnTo>
                    <a:pt x="92963" y="36575"/>
                  </a:lnTo>
                  <a:lnTo>
                    <a:pt x="60960" y="62484"/>
                  </a:lnTo>
                  <a:lnTo>
                    <a:pt x="35052" y="92963"/>
                  </a:lnTo>
                  <a:lnTo>
                    <a:pt x="15240" y="129539"/>
                  </a:lnTo>
                  <a:lnTo>
                    <a:pt x="3048" y="169163"/>
                  </a:lnTo>
                  <a:lnTo>
                    <a:pt x="0" y="190500"/>
                  </a:lnTo>
                  <a:lnTo>
                    <a:pt x="0" y="1056132"/>
                  </a:lnTo>
                  <a:lnTo>
                    <a:pt x="9143" y="1097280"/>
                  </a:lnTo>
                  <a:lnTo>
                    <a:pt x="24384" y="1135380"/>
                  </a:lnTo>
                  <a:lnTo>
                    <a:pt x="48768" y="1168908"/>
                  </a:lnTo>
                  <a:lnTo>
                    <a:pt x="76200" y="1197864"/>
                  </a:lnTo>
                  <a:lnTo>
                    <a:pt x="111252" y="1220724"/>
                  </a:lnTo>
                  <a:lnTo>
                    <a:pt x="169163" y="1242060"/>
                  </a:lnTo>
                  <a:lnTo>
                    <a:pt x="190500" y="1245108"/>
                  </a:lnTo>
                  <a:lnTo>
                    <a:pt x="2325624" y="1245108"/>
                  </a:lnTo>
                  <a:lnTo>
                    <a:pt x="2346960" y="1242060"/>
                  </a:lnTo>
                  <a:lnTo>
                    <a:pt x="2366772" y="1235964"/>
                  </a:lnTo>
                  <a:lnTo>
                    <a:pt x="2374696" y="1232916"/>
                  </a:lnTo>
                  <a:lnTo>
                    <a:pt x="211836" y="1232916"/>
                  </a:lnTo>
                  <a:lnTo>
                    <a:pt x="190500" y="1231392"/>
                  </a:lnTo>
                  <a:lnTo>
                    <a:pt x="152400" y="1223772"/>
                  </a:lnTo>
                  <a:lnTo>
                    <a:pt x="115824" y="1208532"/>
                  </a:lnTo>
                  <a:lnTo>
                    <a:pt x="83819" y="1187196"/>
                  </a:lnTo>
                  <a:lnTo>
                    <a:pt x="45719" y="1144524"/>
                  </a:lnTo>
                  <a:lnTo>
                    <a:pt x="27431" y="1110996"/>
                  </a:lnTo>
                  <a:lnTo>
                    <a:pt x="16763" y="1072896"/>
                  </a:lnTo>
                  <a:lnTo>
                    <a:pt x="12192" y="1033272"/>
                  </a:lnTo>
                  <a:lnTo>
                    <a:pt x="12192" y="211836"/>
                  </a:lnTo>
                  <a:lnTo>
                    <a:pt x="16763" y="170687"/>
                  </a:lnTo>
                  <a:lnTo>
                    <a:pt x="36575" y="115824"/>
                  </a:lnTo>
                  <a:lnTo>
                    <a:pt x="57912" y="83820"/>
                  </a:lnTo>
                  <a:lnTo>
                    <a:pt x="100584" y="45720"/>
                  </a:lnTo>
                  <a:lnTo>
                    <a:pt x="134112" y="27432"/>
                  </a:lnTo>
                  <a:lnTo>
                    <a:pt x="172212" y="16763"/>
                  </a:lnTo>
                  <a:lnTo>
                    <a:pt x="211836" y="12191"/>
                  </a:lnTo>
                  <a:lnTo>
                    <a:pt x="2374696" y="12191"/>
                  </a:lnTo>
                  <a:lnTo>
                    <a:pt x="2366772" y="9144"/>
                  </a:lnTo>
                  <a:lnTo>
                    <a:pt x="2345436" y="3048"/>
                  </a:lnTo>
                  <a:lnTo>
                    <a:pt x="2325624" y="0"/>
                  </a:lnTo>
                  <a:close/>
                </a:path>
                <a:path w="2516504" h="1245235">
                  <a:moveTo>
                    <a:pt x="2374696" y="12191"/>
                  </a:moveTo>
                  <a:lnTo>
                    <a:pt x="2304288" y="12191"/>
                  </a:lnTo>
                  <a:lnTo>
                    <a:pt x="2324100" y="13715"/>
                  </a:lnTo>
                  <a:lnTo>
                    <a:pt x="2343912" y="16763"/>
                  </a:lnTo>
                  <a:lnTo>
                    <a:pt x="2382012" y="27432"/>
                  </a:lnTo>
                  <a:lnTo>
                    <a:pt x="2415540" y="45720"/>
                  </a:lnTo>
                  <a:lnTo>
                    <a:pt x="2458212" y="85344"/>
                  </a:lnTo>
                  <a:lnTo>
                    <a:pt x="2479548" y="117348"/>
                  </a:lnTo>
                  <a:lnTo>
                    <a:pt x="2499360" y="172212"/>
                  </a:lnTo>
                  <a:lnTo>
                    <a:pt x="2502408" y="192024"/>
                  </a:lnTo>
                  <a:lnTo>
                    <a:pt x="2502408" y="1054608"/>
                  </a:lnTo>
                  <a:lnTo>
                    <a:pt x="2487168" y="1110996"/>
                  </a:lnTo>
                  <a:lnTo>
                    <a:pt x="2468880" y="1146048"/>
                  </a:lnTo>
                  <a:lnTo>
                    <a:pt x="2430780" y="1187196"/>
                  </a:lnTo>
                  <a:lnTo>
                    <a:pt x="2398776" y="1208532"/>
                  </a:lnTo>
                  <a:lnTo>
                    <a:pt x="2362200" y="1223772"/>
                  </a:lnTo>
                  <a:lnTo>
                    <a:pt x="2324100" y="1231392"/>
                  </a:lnTo>
                  <a:lnTo>
                    <a:pt x="2302764" y="1232916"/>
                  </a:lnTo>
                  <a:lnTo>
                    <a:pt x="2374696" y="1232916"/>
                  </a:lnTo>
                  <a:lnTo>
                    <a:pt x="2423160" y="1208532"/>
                  </a:lnTo>
                  <a:lnTo>
                    <a:pt x="2453640" y="1182624"/>
                  </a:lnTo>
                  <a:lnTo>
                    <a:pt x="2479548" y="1152144"/>
                  </a:lnTo>
                  <a:lnTo>
                    <a:pt x="2499360" y="1115568"/>
                  </a:lnTo>
                  <a:lnTo>
                    <a:pt x="2511552" y="1075944"/>
                  </a:lnTo>
                  <a:lnTo>
                    <a:pt x="2516124" y="1033272"/>
                  </a:lnTo>
                  <a:lnTo>
                    <a:pt x="2516124" y="211836"/>
                  </a:lnTo>
                  <a:lnTo>
                    <a:pt x="2511552" y="167639"/>
                  </a:lnTo>
                  <a:lnTo>
                    <a:pt x="2499360" y="128015"/>
                  </a:lnTo>
                  <a:lnTo>
                    <a:pt x="2479548" y="92963"/>
                  </a:lnTo>
                  <a:lnTo>
                    <a:pt x="2453640" y="60960"/>
                  </a:lnTo>
                  <a:lnTo>
                    <a:pt x="2421636" y="35051"/>
                  </a:lnTo>
                  <a:lnTo>
                    <a:pt x="2386584" y="16763"/>
                  </a:lnTo>
                  <a:lnTo>
                    <a:pt x="2374696" y="12191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59535" y="3739734"/>
            <a:ext cx="657021" cy="48468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95566" marR="4344" indent="-84706">
              <a:spcBef>
                <a:spcPts val="86"/>
              </a:spcBef>
            </a:pPr>
            <a:r>
              <a:rPr sz="1539" spc="-9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539" spc="-17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539" spc="-4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539" spc="-9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539" spc="-4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539" dirty="0">
                <a:solidFill>
                  <a:srgbClr val="FFFFFF"/>
                </a:solidFill>
                <a:latin typeface="Carlito"/>
                <a:cs typeface="Carlito"/>
              </a:rPr>
              <a:t>R  </a:t>
            </a:r>
            <a:r>
              <a:rPr sz="1539" spc="-4" dirty="0">
                <a:solidFill>
                  <a:srgbClr val="FFFFFF"/>
                </a:solidFill>
                <a:latin typeface="Carlito"/>
                <a:cs typeface="Carlito"/>
              </a:rPr>
              <a:t>EMAS</a:t>
            </a:r>
            <a:endParaRPr sz="1539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04681" y="3427371"/>
            <a:ext cx="3614161" cy="1234223"/>
            <a:chOff x="4683252" y="3779520"/>
            <a:chExt cx="4226560" cy="1443355"/>
          </a:xfrm>
        </p:grpSpPr>
        <p:sp>
          <p:nvSpPr>
            <p:cNvPr id="24" name="object 24"/>
            <p:cNvSpPr/>
            <p:nvPr/>
          </p:nvSpPr>
          <p:spPr>
            <a:xfrm>
              <a:off x="4687824" y="3829812"/>
              <a:ext cx="1126236" cy="12359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687824" y="3829812"/>
              <a:ext cx="1126236" cy="12359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683252" y="3814572"/>
              <a:ext cx="1137285" cy="1266825"/>
            </a:xfrm>
            <a:custGeom>
              <a:avLst/>
              <a:gdLst/>
              <a:ahLst/>
              <a:cxnLst/>
              <a:rect l="l" t="t" r="r" b="b"/>
              <a:pathLst>
                <a:path w="1137285" h="1266825">
                  <a:moveTo>
                    <a:pt x="47244" y="318515"/>
                  </a:moveTo>
                  <a:lnTo>
                    <a:pt x="0" y="318515"/>
                  </a:lnTo>
                  <a:lnTo>
                    <a:pt x="0" y="947927"/>
                  </a:lnTo>
                  <a:lnTo>
                    <a:pt x="47244" y="947927"/>
                  </a:lnTo>
                  <a:lnTo>
                    <a:pt x="47244" y="941831"/>
                  </a:lnTo>
                  <a:lnTo>
                    <a:pt x="12192" y="941831"/>
                  </a:lnTo>
                  <a:lnTo>
                    <a:pt x="6096" y="935735"/>
                  </a:lnTo>
                  <a:lnTo>
                    <a:pt x="12192" y="935735"/>
                  </a:lnTo>
                  <a:lnTo>
                    <a:pt x="12192" y="330707"/>
                  </a:lnTo>
                  <a:lnTo>
                    <a:pt x="6096" y="330707"/>
                  </a:lnTo>
                  <a:lnTo>
                    <a:pt x="12192" y="324612"/>
                  </a:lnTo>
                  <a:lnTo>
                    <a:pt x="47244" y="324612"/>
                  </a:lnTo>
                  <a:lnTo>
                    <a:pt x="47244" y="318515"/>
                  </a:lnTo>
                  <a:close/>
                </a:path>
                <a:path w="1137285" h="1266825">
                  <a:moveTo>
                    <a:pt x="12192" y="935735"/>
                  </a:moveTo>
                  <a:lnTo>
                    <a:pt x="6096" y="935735"/>
                  </a:lnTo>
                  <a:lnTo>
                    <a:pt x="12192" y="941831"/>
                  </a:lnTo>
                  <a:lnTo>
                    <a:pt x="12192" y="935735"/>
                  </a:lnTo>
                  <a:close/>
                </a:path>
                <a:path w="1137285" h="1266825">
                  <a:moveTo>
                    <a:pt x="35051" y="935735"/>
                  </a:moveTo>
                  <a:lnTo>
                    <a:pt x="12192" y="935735"/>
                  </a:lnTo>
                  <a:lnTo>
                    <a:pt x="12192" y="941831"/>
                  </a:lnTo>
                  <a:lnTo>
                    <a:pt x="35051" y="941831"/>
                  </a:lnTo>
                  <a:lnTo>
                    <a:pt x="35051" y="935735"/>
                  </a:lnTo>
                  <a:close/>
                </a:path>
                <a:path w="1137285" h="1266825">
                  <a:moveTo>
                    <a:pt x="35051" y="324612"/>
                  </a:moveTo>
                  <a:lnTo>
                    <a:pt x="35051" y="941831"/>
                  </a:lnTo>
                  <a:lnTo>
                    <a:pt x="41148" y="935735"/>
                  </a:lnTo>
                  <a:lnTo>
                    <a:pt x="47244" y="935735"/>
                  </a:lnTo>
                  <a:lnTo>
                    <a:pt x="47244" y="330707"/>
                  </a:lnTo>
                  <a:lnTo>
                    <a:pt x="41148" y="330707"/>
                  </a:lnTo>
                  <a:lnTo>
                    <a:pt x="35051" y="324612"/>
                  </a:lnTo>
                  <a:close/>
                </a:path>
                <a:path w="1137285" h="1266825">
                  <a:moveTo>
                    <a:pt x="47244" y="935735"/>
                  </a:moveTo>
                  <a:lnTo>
                    <a:pt x="41148" y="935735"/>
                  </a:lnTo>
                  <a:lnTo>
                    <a:pt x="35051" y="941831"/>
                  </a:lnTo>
                  <a:lnTo>
                    <a:pt x="47244" y="941831"/>
                  </a:lnTo>
                  <a:lnTo>
                    <a:pt x="47244" y="935735"/>
                  </a:lnTo>
                  <a:close/>
                </a:path>
                <a:path w="1137285" h="1266825">
                  <a:moveTo>
                    <a:pt x="12192" y="324612"/>
                  </a:moveTo>
                  <a:lnTo>
                    <a:pt x="6096" y="330707"/>
                  </a:lnTo>
                  <a:lnTo>
                    <a:pt x="12192" y="330707"/>
                  </a:lnTo>
                  <a:lnTo>
                    <a:pt x="12192" y="324612"/>
                  </a:lnTo>
                  <a:close/>
                </a:path>
                <a:path w="1137285" h="1266825">
                  <a:moveTo>
                    <a:pt x="35051" y="324612"/>
                  </a:moveTo>
                  <a:lnTo>
                    <a:pt x="12192" y="324612"/>
                  </a:lnTo>
                  <a:lnTo>
                    <a:pt x="12192" y="330707"/>
                  </a:lnTo>
                  <a:lnTo>
                    <a:pt x="35051" y="330707"/>
                  </a:lnTo>
                  <a:lnTo>
                    <a:pt x="35051" y="324612"/>
                  </a:lnTo>
                  <a:close/>
                </a:path>
                <a:path w="1137285" h="1266825">
                  <a:moveTo>
                    <a:pt x="47244" y="324612"/>
                  </a:moveTo>
                  <a:lnTo>
                    <a:pt x="35051" y="324612"/>
                  </a:lnTo>
                  <a:lnTo>
                    <a:pt x="41148" y="330707"/>
                  </a:lnTo>
                  <a:lnTo>
                    <a:pt x="47244" y="330707"/>
                  </a:lnTo>
                  <a:lnTo>
                    <a:pt x="47244" y="324612"/>
                  </a:lnTo>
                  <a:close/>
                </a:path>
                <a:path w="1137285" h="1266825">
                  <a:moveTo>
                    <a:pt x="152400" y="318515"/>
                  </a:moveTo>
                  <a:lnTo>
                    <a:pt x="70103" y="318515"/>
                  </a:lnTo>
                  <a:lnTo>
                    <a:pt x="70103" y="947927"/>
                  </a:lnTo>
                  <a:lnTo>
                    <a:pt x="152400" y="947927"/>
                  </a:lnTo>
                  <a:lnTo>
                    <a:pt x="152400" y="941831"/>
                  </a:lnTo>
                  <a:lnTo>
                    <a:pt x="82296" y="941831"/>
                  </a:lnTo>
                  <a:lnTo>
                    <a:pt x="76200" y="935735"/>
                  </a:lnTo>
                  <a:lnTo>
                    <a:pt x="82296" y="935735"/>
                  </a:lnTo>
                  <a:lnTo>
                    <a:pt x="82296" y="330707"/>
                  </a:lnTo>
                  <a:lnTo>
                    <a:pt x="76200" y="330707"/>
                  </a:lnTo>
                  <a:lnTo>
                    <a:pt x="82296" y="324612"/>
                  </a:lnTo>
                  <a:lnTo>
                    <a:pt x="152400" y="324612"/>
                  </a:lnTo>
                  <a:lnTo>
                    <a:pt x="152400" y="318515"/>
                  </a:lnTo>
                  <a:close/>
                </a:path>
                <a:path w="1137285" h="1266825">
                  <a:moveTo>
                    <a:pt x="82296" y="935735"/>
                  </a:moveTo>
                  <a:lnTo>
                    <a:pt x="76200" y="935735"/>
                  </a:lnTo>
                  <a:lnTo>
                    <a:pt x="82296" y="941831"/>
                  </a:lnTo>
                  <a:lnTo>
                    <a:pt x="82296" y="935735"/>
                  </a:lnTo>
                  <a:close/>
                </a:path>
                <a:path w="1137285" h="1266825">
                  <a:moveTo>
                    <a:pt x="140208" y="935735"/>
                  </a:moveTo>
                  <a:lnTo>
                    <a:pt x="82296" y="935735"/>
                  </a:lnTo>
                  <a:lnTo>
                    <a:pt x="82296" y="941831"/>
                  </a:lnTo>
                  <a:lnTo>
                    <a:pt x="140208" y="941831"/>
                  </a:lnTo>
                  <a:lnTo>
                    <a:pt x="140208" y="935735"/>
                  </a:lnTo>
                  <a:close/>
                </a:path>
                <a:path w="1137285" h="1266825">
                  <a:moveTo>
                    <a:pt x="140208" y="324612"/>
                  </a:moveTo>
                  <a:lnTo>
                    <a:pt x="140208" y="941831"/>
                  </a:lnTo>
                  <a:lnTo>
                    <a:pt x="146303" y="935735"/>
                  </a:lnTo>
                  <a:lnTo>
                    <a:pt x="152400" y="935735"/>
                  </a:lnTo>
                  <a:lnTo>
                    <a:pt x="152400" y="330707"/>
                  </a:lnTo>
                  <a:lnTo>
                    <a:pt x="146303" y="330707"/>
                  </a:lnTo>
                  <a:lnTo>
                    <a:pt x="140208" y="324612"/>
                  </a:lnTo>
                  <a:close/>
                </a:path>
                <a:path w="1137285" h="1266825">
                  <a:moveTo>
                    <a:pt x="152400" y="935735"/>
                  </a:moveTo>
                  <a:lnTo>
                    <a:pt x="146303" y="935735"/>
                  </a:lnTo>
                  <a:lnTo>
                    <a:pt x="140208" y="941831"/>
                  </a:lnTo>
                  <a:lnTo>
                    <a:pt x="152400" y="941831"/>
                  </a:lnTo>
                  <a:lnTo>
                    <a:pt x="152400" y="935735"/>
                  </a:lnTo>
                  <a:close/>
                </a:path>
                <a:path w="1137285" h="1266825">
                  <a:moveTo>
                    <a:pt x="82296" y="324612"/>
                  </a:moveTo>
                  <a:lnTo>
                    <a:pt x="76200" y="330707"/>
                  </a:lnTo>
                  <a:lnTo>
                    <a:pt x="82296" y="330707"/>
                  </a:lnTo>
                  <a:lnTo>
                    <a:pt x="82296" y="324612"/>
                  </a:lnTo>
                  <a:close/>
                </a:path>
                <a:path w="1137285" h="1266825">
                  <a:moveTo>
                    <a:pt x="140208" y="324612"/>
                  </a:moveTo>
                  <a:lnTo>
                    <a:pt x="82296" y="324612"/>
                  </a:lnTo>
                  <a:lnTo>
                    <a:pt x="82296" y="330707"/>
                  </a:lnTo>
                  <a:lnTo>
                    <a:pt x="140208" y="330707"/>
                  </a:lnTo>
                  <a:lnTo>
                    <a:pt x="140208" y="324612"/>
                  </a:lnTo>
                  <a:close/>
                </a:path>
                <a:path w="1137285" h="1266825">
                  <a:moveTo>
                    <a:pt x="152400" y="324612"/>
                  </a:moveTo>
                  <a:lnTo>
                    <a:pt x="140208" y="324612"/>
                  </a:lnTo>
                  <a:lnTo>
                    <a:pt x="146303" y="330707"/>
                  </a:lnTo>
                  <a:lnTo>
                    <a:pt x="152400" y="330707"/>
                  </a:lnTo>
                  <a:lnTo>
                    <a:pt x="152400" y="324612"/>
                  </a:lnTo>
                  <a:close/>
                </a:path>
                <a:path w="1137285" h="1266825">
                  <a:moveTo>
                    <a:pt x="560832" y="941831"/>
                  </a:moveTo>
                  <a:lnTo>
                    <a:pt x="560832" y="1266443"/>
                  </a:lnTo>
                  <a:lnTo>
                    <a:pt x="576064" y="1249679"/>
                  </a:lnTo>
                  <a:lnTo>
                    <a:pt x="574548" y="1249679"/>
                  </a:lnTo>
                  <a:lnTo>
                    <a:pt x="562356" y="1245108"/>
                  </a:lnTo>
                  <a:lnTo>
                    <a:pt x="574548" y="1231759"/>
                  </a:lnTo>
                  <a:lnTo>
                    <a:pt x="574548" y="947927"/>
                  </a:lnTo>
                  <a:lnTo>
                    <a:pt x="566927" y="947927"/>
                  </a:lnTo>
                  <a:lnTo>
                    <a:pt x="560832" y="941831"/>
                  </a:lnTo>
                  <a:close/>
                </a:path>
                <a:path w="1137285" h="1266825">
                  <a:moveTo>
                    <a:pt x="574548" y="1231759"/>
                  </a:moveTo>
                  <a:lnTo>
                    <a:pt x="562356" y="1245108"/>
                  </a:lnTo>
                  <a:lnTo>
                    <a:pt x="574548" y="1249679"/>
                  </a:lnTo>
                  <a:lnTo>
                    <a:pt x="574548" y="1231759"/>
                  </a:lnTo>
                  <a:close/>
                </a:path>
                <a:path w="1137285" h="1266825">
                  <a:moveTo>
                    <a:pt x="1121232" y="633221"/>
                  </a:moveTo>
                  <a:lnTo>
                    <a:pt x="574548" y="1231759"/>
                  </a:lnTo>
                  <a:lnTo>
                    <a:pt x="574548" y="1249679"/>
                  </a:lnTo>
                  <a:lnTo>
                    <a:pt x="576064" y="1249679"/>
                  </a:lnTo>
                  <a:lnTo>
                    <a:pt x="1132749" y="637031"/>
                  </a:lnTo>
                  <a:lnTo>
                    <a:pt x="1124712" y="637031"/>
                  </a:lnTo>
                  <a:lnTo>
                    <a:pt x="1121232" y="633221"/>
                  </a:lnTo>
                  <a:close/>
                </a:path>
                <a:path w="1137285" h="1266825">
                  <a:moveTo>
                    <a:pt x="560832" y="318515"/>
                  </a:moveTo>
                  <a:lnTo>
                    <a:pt x="175260" y="318515"/>
                  </a:lnTo>
                  <a:lnTo>
                    <a:pt x="175260" y="947927"/>
                  </a:lnTo>
                  <a:lnTo>
                    <a:pt x="560832" y="947927"/>
                  </a:lnTo>
                  <a:lnTo>
                    <a:pt x="560832" y="941831"/>
                  </a:lnTo>
                  <a:lnTo>
                    <a:pt x="187451" y="941831"/>
                  </a:lnTo>
                  <a:lnTo>
                    <a:pt x="181356" y="935735"/>
                  </a:lnTo>
                  <a:lnTo>
                    <a:pt x="187451" y="935735"/>
                  </a:lnTo>
                  <a:lnTo>
                    <a:pt x="187451" y="330707"/>
                  </a:lnTo>
                  <a:lnTo>
                    <a:pt x="181356" y="330707"/>
                  </a:lnTo>
                  <a:lnTo>
                    <a:pt x="187451" y="324612"/>
                  </a:lnTo>
                  <a:lnTo>
                    <a:pt x="560832" y="324612"/>
                  </a:lnTo>
                  <a:lnTo>
                    <a:pt x="560832" y="318515"/>
                  </a:lnTo>
                  <a:close/>
                </a:path>
                <a:path w="1137285" h="1266825">
                  <a:moveTo>
                    <a:pt x="574548" y="935735"/>
                  </a:moveTo>
                  <a:lnTo>
                    <a:pt x="187451" y="935735"/>
                  </a:lnTo>
                  <a:lnTo>
                    <a:pt x="187451" y="941831"/>
                  </a:lnTo>
                  <a:lnTo>
                    <a:pt x="560832" y="941831"/>
                  </a:lnTo>
                  <a:lnTo>
                    <a:pt x="566927" y="947927"/>
                  </a:lnTo>
                  <a:lnTo>
                    <a:pt x="574548" y="947927"/>
                  </a:lnTo>
                  <a:lnTo>
                    <a:pt x="574548" y="935735"/>
                  </a:lnTo>
                  <a:close/>
                </a:path>
                <a:path w="1137285" h="1266825">
                  <a:moveTo>
                    <a:pt x="187451" y="935735"/>
                  </a:moveTo>
                  <a:lnTo>
                    <a:pt x="181356" y="935735"/>
                  </a:lnTo>
                  <a:lnTo>
                    <a:pt x="187451" y="941831"/>
                  </a:lnTo>
                  <a:lnTo>
                    <a:pt x="187451" y="935735"/>
                  </a:lnTo>
                  <a:close/>
                </a:path>
                <a:path w="1137285" h="1266825">
                  <a:moveTo>
                    <a:pt x="1124712" y="629411"/>
                  </a:moveTo>
                  <a:lnTo>
                    <a:pt x="1121232" y="633221"/>
                  </a:lnTo>
                  <a:lnTo>
                    <a:pt x="1124712" y="637031"/>
                  </a:lnTo>
                  <a:lnTo>
                    <a:pt x="1124712" y="629411"/>
                  </a:lnTo>
                  <a:close/>
                </a:path>
                <a:path w="1137285" h="1266825">
                  <a:moveTo>
                    <a:pt x="1134127" y="629411"/>
                  </a:moveTo>
                  <a:lnTo>
                    <a:pt x="1124712" y="629411"/>
                  </a:lnTo>
                  <a:lnTo>
                    <a:pt x="1124712" y="637031"/>
                  </a:lnTo>
                  <a:lnTo>
                    <a:pt x="1132749" y="637031"/>
                  </a:lnTo>
                  <a:lnTo>
                    <a:pt x="1136903" y="632459"/>
                  </a:lnTo>
                  <a:lnTo>
                    <a:pt x="1134127" y="629411"/>
                  </a:lnTo>
                  <a:close/>
                </a:path>
                <a:path w="1137285" h="1266825">
                  <a:moveTo>
                    <a:pt x="576101" y="16763"/>
                  </a:moveTo>
                  <a:lnTo>
                    <a:pt x="574548" y="16763"/>
                  </a:lnTo>
                  <a:lnTo>
                    <a:pt x="574548" y="34684"/>
                  </a:lnTo>
                  <a:lnTo>
                    <a:pt x="1121232" y="633221"/>
                  </a:lnTo>
                  <a:lnTo>
                    <a:pt x="1124712" y="629411"/>
                  </a:lnTo>
                  <a:lnTo>
                    <a:pt x="1134127" y="629411"/>
                  </a:lnTo>
                  <a:lnTo>
                    <a:pt x="576101" y="16763"/>
                  </a:lnTo>
                  <a:close/>
                </a:path>
                <a:path w="1137285" h="1266825">
                  <a:moveTo>
                    <a:pt x="187451" y="324612"/>
                  </a:moveTo>
                  <a:lnTo>
                    <a:pt x="181356" y="330707"/>
                  </a:lnTo>
                  <a:lnTo>
                    <a:pt x="187451" y="330707"/>
                  </a:lnTo>
                  <a:lnTo>
                    <a:pt x="187451" y="324612"/>
                  </a:lnTo>
                  <a:close/>
                </a:path>
                <a:path w="1137285" h="1266825">
                  <a:moveTo>
                    <a:pt x="574548" y="318515"/>
                  </a:moveTo>
                  <a:lnTo>
                    <a:pt x="566927" y="318515"/>
                  </a:lnTo>
                  <a:lnTo>
                    <a:pt x="560832" y="324612"/>
                  </a:lnTo>
                  <a:lnTo>
                    <a:pt x="187451" y="324612"/>
                  </a:lnTo>
                  <a:lnTo>
                    <a:pt x="187451" y="330707"/>
                  </a:lnTo>
                  <a:lnTo>
                    <a:pt x="574548" y="330707"/>
                  </a:lnTo>
                  <a:lnTo>
                    <a:pt x="574548" y="318515"/>
                  </a:lnTo>
                  <a:close/>
                </a:path>
                <a:path w="1137285" h="1266825">
                  <a:moveTo>
                    <a:pt x="560832" y="0"/>
                  </a:moveTo>
                  <a:lnTo>
                    <a:pt x="560832" y="324612"/>
                  </a:lnTo>
                  <a:lnTo>
                    <a:pt x="566927" y="318515"/>
                  </a:lnTo>
                  <a:lnTo>
                    <a:pt x="574548" y="318515"/>
                  </a:lnTo>
                  <a:lnTo>
                    <a:pt x="574548" y="34684"/>
                  </a:lnTo>
                  <a:lnTo>
                    <a:pt x="562356" y="21336"/>
                  </a:lnTo>
                  <a:lnTo>
                    <a:pt x="574548" y="16763"/>
                  </a:lnTo>
                  <a:lnTo>
                    <a:pt x="576101" y="16763"/>
                  </a:lnTo>
                  <a:lnTo>
                    <a:pt x="560832" y="0"/>
                  </a:lnTo>
                  <a:close/>
                </a:path>
                <a:path w="1137285" h="1266825">
                  <a:moveTo>
                    <a:pt x="574548" y="16763"/>
                  </a:moveTo>
                  <a:lnTo>
                    <a:pt x="562356" y="21336"/>
                  </a:lnTo>
                  <a:lnTo>
                    <a:pt x="574548" y="34684"/>
                  </a:lnTo>
                  <a:lnTo>
                    <a:pt x="574548" y="16763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7" name="object 27"/>
            <p:cNvSpPr/>
            <p:nvPr/>
          </p:nvSpPr>
          <p:spPr>
            <a:xfrm>
              <a:off x="6393180" y="3779520"/>
              <a:ext cx="2516124" cy="14432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616176" y="3641441"/>
            <a:ext cx="1848891" cy="72154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317" marR="4344" indent="-543" algn="ctr">
              <a:spcBef>
                <a:spcPts val="86"/>
              </a:spcBef>
            </a:pPr>
            <a:r>
              <a:rPr sz="1539" spc="-17" dirty="0">
                <a:solidFill>
                  <a:srgbClr val="FFFFFF"/>
                </a:solidFill>
                <a:latin typeface="Carlito"/>
                <a:cs typeface="Carlito"/>
              </a:rPr>
              <a:t>INOVASI* </a:t>
            </a:r>
            <a:r>
              <a:rPr sz="1539" spc="-9" dirty="0">
                <a:solidFill>
                  <a:srgbClr val="FFFFFF"/>
                </a:solidFill>
                <a:latin typeface="Carlito"/>
                <a:cs typeface="Carlito"/>
              </a:rPr>
              <a:t>DAN  </a:t>
            </a:r>
            <a:r>
              <a:rPr sz="1539" spc="-21" dirty="0">
                <a:solidFill>
                  <a:srgbClr val="FFFFFF"/>
                </a:solidFill>
                <a:latin typeface="Carlito"/>
                <a:cs typeface="Carlito"/>
              </a:rPr>
              <a:t>KUALITAS**</a:t>
            </a:r>
            <a:r>
              <a:rPr sz="1539" spc="-56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39" spc="-9" dirty="0">
                <a:solidFill>
                  <a:srgbClr val="FFFFFF"/>
                </a:solidFill>
                <a:latin typeface="Carlito"/>
                <a:cs typeface="Carlito"/>
              </a:rPr>
              <a:t>PROGRAM  COMDEV</a:t>
            </a:r>
            <a:endParaRPr sz="1539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6237" y="5005037"/>
            <a:ext cx="7288373" cy="185762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87874" marR="141177" indent="-177557">
              <a:spcBef>
                <a:spcPts val="86"/>
              </a:spcBef>
            </a:pPr>
            <a:r>
              <a:rPr sz="1539" dirty="0">
                <a:latin typeface="Carlito"/>
                <a:cs typeface="Carlito"/>
              </a:rPr>
              <a:t>* </a:t>
            </a:r>
            <a:r>
              <a:rPr sz="2000" spc="-9" dirty="0">
                <a:latin typeface="Carlito"/>
                <a:cs typeface="Carlito"/>
              </a:rPr>
              <a:t>Inovasi proses produksi </a:t>
            </a:r>
            <a:r>
              <a:rPr sz="2000" dirty="0">
                <a:latin typeface="Carlito"/>
                <a:cs typeface="Carlito"/>
              </a:rPr>
              <a:t>dan </a:t>
            </a:r>
            <a:r>
              <a:rPr sz="2000" spc="-26" dirty="0">
                <a:latin typeface="Carlito"/>
                <a:cs typeface="Carlito"/>
              </a:rPr>
              <a:t>comdev. </a:t>
            </a:r>
            <a:r>
              <a:rPr sz="2000" spc="-9" dirty="0">
                <a:highlight>
                  <a:srgbClr val="FDEADB"/>
                </a:highlight>
                <a:latin typeface="Carlito"/>
                <a:cs typeface="Carlito"/>
              </a:rPr>
              <a:t>Konsep inovasi </a:t>
            </a:r>
            <a:r>
              <a:rPr sz="2000" spc="-4" dirty="0">
                <a:highlight>
                  <a:srgbClr val="FDEADB"/>
                </a:highlight>
                <a:latin typeface="Carlito"/>
                <a:cs typeface="Carlito"/>
              </a:rPr>
              <a:t>tidak </a:t>
            </a:r>
            <a:r>
              <a:rPr sz="2000" spc="-13" dirty="0">
                <a:highlight>
                  <a:srgbClr val="FDEADB"/>
                </a:highlight>
                <a:latin typeface="Carlito"/>
                <a:cs typeface="Carlito"/>
              </a:rPr>
              <a:t>hanya </a:t>
            </a:r>
            <a:r>
              <a:rPr sz="2000" spc="-9" dirty="0">
                <a:highlight>
                  <a:srgbClr val="FDEADB"/>
                </a:highlight>
                <a:latin typeface="Carlito"/>
                <a:cs typeface="Carlito"/>
              </a:rPr>
              <a:t>menciptakan  Barang atau </a:t>
            </a:r>
            <a:r>
              <a:rPr sz="2000" spc="-4" dirty="0">
                <a:highlight>
                  <a:srgbClr val="FDEADB"/>
                </a:highlight>
                <a:latin typeface="Carlito"/>
                <a:cs typeface="Carlito"/>
              </a:rPr>
              <a:t>model </a:t>
            </a:r>
            <a:r>
              <a:rPr sz="2000" spc="-9" dirty="0">
                <a:highlight>
                  <a:srgbClr val="FDEADB"/>
                </a:highlight>
                <a:latin typeface="Carlito"/>
                <a:cs typeface="Carlito"/>
              </a:rPr>
              <a:t>yang </a:t>
            </a:r>
            <a:r>
              <a:rPr sz="2000" spc="-4" dirty="0">
                <a:highlight>
                  <a:srgbClr val="FDEADB"/>
                </a:highlight>
                <a:latin typeface="Carlito"/>
                <a:cs typeface="Carlito"/>
              </a:rPr>
              <a:t>baru, </a:t>
            </a:r>
            <a:r>
              <a:rPr sz="2000" spc="-9" dirty="0">
                <a:highlight>
                  <a:srgbClr val="FDEADB"/>
                </a:highlight>
                <a:latin typeface="Carlito"/>
                <a:cs typeface="Carlito"/>
              </a:rPr>
              <a:t>melainkan juga </a:t>
            </a:r>
            <a:r>
              <a:rPr sz="2000" spc="-4" dirty="0">
                <a:highlight>
                  <a:srgbClr val="FDEADB"/>
                </a:highlight>
                <a:latin typeface="Carlito"/>
                <a:cs typeface="Carlito"/>
              </a:rPr>
              <a:t>mengadopsi </a:t>
            </a:r>
            <a:r>
              <a:rPr sz="2000" spc="-9" dirty="0">
                <a:highlight>
                  <a:srgbClr val="FDEADB"/>
                </a:highlight>
                <a:latin typeface="Carlito"/>
                <a:cs typeface="Carlito"/>
              </a:rPr>
              <a:t>sistem</a:t>
            </a:r>
            <a:r>
              <a:rPr sz="2000" spc="73" dirty="0">
                <a:highlight>
                  <a:srgbClr val="FDEADB"/>
                </a:highlight>
                <a:latin typeface="Carlito"/>
                <a:cs typeface="Carlito"/>
              </a:rPr>
              <a:t> </a:t>
            </a:r>
            <a:r>
              <a:rPr sz="2000" spc="-4" dirty="0">
                <a:highlight>
                  <a:srgbClr val="FDEADB"/>
                </a:highlight>
                <a:latin typeface="Carlito"/>
                <a:cs typeface="Carlito"/>
              </a:rPr>
              <a:t>baru</a:t>
            </a:r>
            <a:endParaRPr sz="2000" dirty="0">
              <a:highlight>
                <a:srgbClr val="FDEADB"/>
              </a:highlight>
              <a:latin typeface="Carlito"/>
              <a:cs typeface="Carlito"/>
            </a:endParaRPr>
          </a:p>
          <a:p>
            <a:pPr marL="187874" marR="4344" indent="-177557"/>
            <a:r>
              <a:rPr sz="2000" spc="-9" dirty="0">
                <a:latin typeface="Carlito"/>
                <a:cs typeface="Carlito"/>
              </a:rPr>
              <a:t>**Pengukuran kualitas </a:t>
            </a:r>
            <a:r>
              <a:rPr sz="2000" spc="-13" dirty="0">
                <a:latin typeface="Carlito"/>
                <a:cs typeface="Carlito"/>
              </a:rPr>
              <a:t>program </a:t>
            </a:r>
            <a:r>
              <a:rPr sz="2000" spc="-9" dirty="0">
                <a:latin typeface="Carlito"/>
                <a:cs typeface="Carlito"/>
              </a:rPr>
              <a:t>berdasarkan </a:t>
            </a:r>
            <a:r>
              <a:rPr sz="2000" dirty="0">
                <a:latin typeface="Carlito"/>
                <a:cs typeface="Carlito"/>
              </a:rPr>
              <a:t>enam </a:t>
            </a:r>
            <a:r>
              <a:rPr sz="2000" spc="-9" dirty="0">
                <a:latin typeface="Carlito"/>
                <a:cs typeface="Carlito"/>
              </a:rPr>
              <a:t>indikator (</a:t>
            </a:r>
            <a:r>
              <a:rPr sz="2000" spc="-9" dirty="0">
                <a:highlight>
                  <a:srgbClr val="FDEADB"/>
                </a:highlight>
                <a:latin typeface="Carlito"/>
                <a:cs typeface="Carlito"/>
              </a:rPr>
              <a:t>confident, </a:t>
            </a:r>
            <a:r>
              <a:rPr sz="2000" spc="-4" dirty="0">
                <a:highlight>
                  <a:srgbClr val="FDEADB"/>
                </a:highlight>
                <a:latin typeface="Carlito"/>
                <a:cs typeface="Carlito"/>
              </a:rPr>
              <a:t>inclusive,  </a:t>
            </a:r>
            <a:r>
              <a:rPr sz="2000" spc="-13" dirty="0">
                <a:highlight>
                  <a:srgbClr val="FDEADB"/>
                </a:highlight>
                <a:latin typeface="Carlito"/>
                <a:cs typeface="Carlito"/>
              </a:rPr>
              <a:t>organized, </a:t>
            </a:r>
            <a:r>
              <a:rPr sz="2000" spc="-9" dirty="0">
                <a:highlight>
                  <a:srgbClr val="FDEADB"/>
                </a:highlight>
                <a:latin typeface="Carlito"/>
                <a:cs typeface="Carlito"/>
              </a:rPr>
              <a:t>cooperative, </a:t>
            </a:r>
            <a:r>
              <a:rPr sz="2000" spc="-4" dirty="0">
                <a:highlight>
                  <a:srgbClr val="FDEADB"/>
                </a:highlight>
                <a:latin typeface="Carlito"/>
                <a:cs typeface="Carlito"/>
              </a:rPr>
              <a:t>influential,</a:t>
            </a:r>
            <a:r>
              <a:rPr sz="2000" spc="51" dirty="0">
                <a:highlight>
                  <a:srgbClr val="FDEADB"/>
                </a:highlight>
                <a:latin typeface="Carlito"/>
                <a:cs typeface="Carlito"/>
              </a:rPr>
              <a:t> </a:t>
            </a:r>
            <a:r>
              <a:rPr sz="2000" spc="-9" dirty="0">
                <a:highlight>
                  <a:srgbClr val="FDEADB"/>
                </a:highlight>
                <a:latin typeface="Carlito"/>
                <a:cs typeface="Carlito"/>
              </a:rPr>
              <a:t>sustainability</a:t>
            </a:r>
            <a:r>
              <a:rPr sz="2000" spc="-9" dirty="0">
                <a:latin typeface="Carlito"/>
                <a:cs typeface="Carlito"/>
              </a:rPr>
              <a:t>)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D7F2E-A885-4AE6-8F6A-B9EC3552F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04" y="91778"/>
            <a:ext cx="7035394" cy="806057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A053E881-6D04-4E79-A480-15865002CC5E}"/>
              </a:ext>
            </a:extLst>
          </p:cNvPr>
          <p:cNvSpPr txBox="1"/>
          <p:nvPr/>
        </p:nvSpPr>
        <p:spPr>
          <a:xfrm>
            <a:off x="973372" y="861159"/>
            <a:ext cx="5311421" cy="7188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10860" rIns="0" bIns="0" rtlCol="0">
            <a:spAutoFit/>
          </a:bodyPr>
          <a:lstStyle/>
          <a:p>
            <a:pPr marL="24434" marR="4344">
              <a:spcBef>
                <a:spcPts val="86"/>
              </a:spcBef>
            </a:pPr>
            <a:r>
              <a:rPr sz="1400" b="1" spc="-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C</a:t>
            </a:r>
            <a:r>
              <a:rPr sz="1400" b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O</a:t>
            </a:r>
            <a:r>
              <a:rPr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N</a:t>
            </a:r>
            <a:r>
              <a:rPr sz="1400" b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F</a:t>
            </a:r>
            <a:r>
              <a:rPr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I</a:t>
            </a:r>
            <a:r>
              <a:rPr sz="1400" b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DE</a:t>
            </a:r>
            <a:r>
              <a:rPr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NT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 </a:t>
            </a:r>
            <a:r>
              <a:rPr lang="en-ID" sz="1400" spc="-9" dirty="0">
                <a:latin typeface="Carlito"/>
                <a:cs typeface="Carlito"/>
              </a:rPr>
              <a:t>PROGRAM </a:t>
            </a:r>
            <a:r>
              <a:rPr lang="en-ID" sz="1400" spc="-4" dirty="0">
                <a:latin typeface="Carlito"/>
                <a:cs typeface="Carlito"/>
              </a:rPr>
              <a:t>MAMPU </a:t>
            </a:r>
            <a:r>
              <a:rPr lang="en-ID" sz="1400" spc="-13" dirty="0">
                <a:latin typeface="Carlito"/>
                <a:cs typeface="Carlito"/>
              </a:rPr>
              <a:t>MENINGKATKAN </a:t>
            </a:r>
            <a:r>
              <a:rPr lang="en-ID" sz="1400" spc="-17" dirty="0">
                <a:latin typeface="Carlito"/>
                <a:cs typeface="Carlito"/>
              </a:rPr>
              <a:t>PENGETAHUAN, </a:t>
            </a:r>
            <a:r>
              <a:rPr lang="en-ID" sz="1400" spc="-4" dirty="0">
                <a:latin typeface="Carlito"/>
                <a:cs typeface="Carlito"/>
              </a:rPr>
              <a:t>KETERAMPILAN  </a:t>
            </a:r>
            <a:r>
              <a:rPr lang="en-ID" sz="1400" spc="-9" dirty="0">
                <a:latin typeface="Carlito"/>
                <a:cs typeface="Carlito"/>
              </a:rPr>
              <a:t>DAN </a:t>
            </a:r>
            <a:r>
              <a:rPr lang="en-ID" sz="1400" spc="-17" dirty="0">
                <a:latin typeface="Carlito"/>
                <a:cs typeface="Carlito"/>
              </a:rPr>
              <a:t>KEYAKINAN </a:t>
            </a:r>
            <a:r>
              <a:rPr lang="en-ID" sz="1400" spc="-4" dirty="0">
                <a:latin typeface="Carlito"/>
                <a:cs typeface="Carlito"/>
              </a:rPr>
              <a:t>UNTUK </a:t>
            </a:r>
            <a:r>
              <a:rPr lang="en-ID" sz="1400" spc="-17" dirty="0">
                <a:latin typeface="Carlito"/>
                <a:cs typeface="Carlito"/>
              </a:rPr>
              <a:t>MENCIPTAKAN</a:t>
            </a:r>
            <a:r>
              <a:rPr lang="en-ID" sz="1400" dirty="0">
                <a:latin typeface="Carlito"/>
                <a:cs typeface="Carlito"/>
              </a:rPr>
              <a:t> </a:t>
            </a:r>
            <a:r>
              <a:rPr lang="en-ID" sz="1400" spc="-9" dirty="0">
                <a:latin typeface="Carlito"/>
                <a:cs typeface="Carlito"/>
              </a:rPr>
              <a:t>PERUBAHAN</a:t>
            </a:r>
            <a:endParaRPr lang="en-ID"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lang="en-ID" dirty="0">
              <a:solidFill>
                <a:srgbClr val="FFFF00"/>
              </a:solidFill>
              <a:highlight>
                <a:srgbClr val="FFFF00"/>
              </a:highlight>
              <a:latin typeface="Carlito"/>
              <a:cs typeface="Carlito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BF3B7063-FE30-4E9C-8181-7E139BF5A590}"/>
              </a:ext>
            </a:extLst>
          </p:cNvPr>
          <p:cNvSpPr txBox="1"/>
          <p:nvPr/>
        </p:nvSpPr>
        <p:spPr>
          <a:xfrm>
            <a:off x="973372" y="1878164"/>
            <a:ext cx="5311421" cy="872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4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INCLUSIVE</a:t>
            </a:r>
            <a:r>
              <a:rPr lang="en-US" sz="14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: </a:t>
            </a:r>
            <a:r>
              <a:rPr lang="en-ID" sz="1400" spc="-4" dirty="0">
                <a:latin typeface="Carlito"/>
                <a:cs typeface="Carlito"/>
              </a:rPr>
              <a:t>JUMLAH </a:t>
            </a:r>
            <a:r>
              <a:rPr lang="en-ID" sz="1400" spc="-9" dirty="0">
                <a:latin typeface="Carlito"/>
                <a:cs typeface="Carlito"/>
              </a:rPr>
              <a:t>DAN </a:t>
            </a:r>
            <a:r>
              <a:rPr lang="en-ID" sz="1400" spc="-4" dirty="0">
                <a:latin typeface="Carlito"/>
                <a:cs typeface="Carlito"/>
              </a:rPr>
              <a:t>PENERIMA </a:t>
            </a:r>
            <a:r>
              <a:rPr lang="en-ID" sz="1400" spc="-30" dirty="0">
                <a:latin typeface="Carlito"/>
                <a:cs typeface="Carlito"/>
              </a:rPr>
              <a:t>MANFAAT </a:t>
            </a:r>
            <a:r>
              <a:rPr lang="en-ID" sz="1400" spc="-9" dirty="0">
                <a:latin typeface="Carlito"/>
                <a:cs typeface="Carlito"/>
              </a:rPr>
              <a:t>TIDAK </a:t>
            </a:r>
            <a:r>
              <a:rPr lang="en-ID" sz="1400" spc="-4" dirty="0">
                <a:latin typeface="Carlito"/>
                <a:cs typeface="Carlito"/>
              </a:rPr>
              <a:t>DIDOMINASI OLEH ELIT </a:t>
            </a:r>
            <a:r>
              <a:rPr lang="en-ID" sz="1400" spc="-9" dirty="0">
                <a:latin typeface="Carlito"/>
                <a:cs typeface="Carlito"/>
              </a:rPr>
              <a:t>DESA </a:t>
            </a:r>
            <a:r>
              <a:rPr lang="en-ID" sz="1400" spc="-68" dirty="0">
                <a:latin typeface="Carlito"/>
                <a:cs typeface="Carlito"/>
              </a:rPr>
              <a:t>ATAU </a:t>
            </a:r>
            <a:r>
              <a:rPr lang="en-ID" sz="1400" spc="-9" dirty="0">
                <a:latin typeface="Carlito"/>
                <a:cs typeface="Carlito"/>
              </a:rPr>
              <a:t>KELOMPOK  </a:t>
            </a:r>
            <a:r>
              <a:rPr lang="en-ID" sz="1400" spc="-34" dirty="0">
                <a:latin typeface="Carlito"/>
                <a:cs typeface="Carlito"/>
              </a:rPr>
              <a:t>MAYORITAS. </a:t>
            </a:r>
            <a:r>
              <a:rPr lang="en-ID" sz="1400" spc="-9" dirty="0">
                <a:latin typeface="Carlito"/>
                <a:cs typeface="Carlito"/>
              </a:rPr>
              <a:t>PROGRAM </a:t>
            </a:r>
            <a:r>
              <a:rPr lang="en-ID" sz="1400" spc="-4" dirty="0">
                <a:latin typeface="Carlito"/>
                <a:cs typeface="Carlito"/>
              </a:rPr>
              <a:t>MEMBERI </a:t>
            </a:r>
            <a:r>
              <a:rPr lang="en-ID" sz="1400" spc="-13" dirty="0">
                <a:latin typeface="Carlito"/>
                <a:cs typeface="Carlito"/>
              </a:rPr>
              <a:t>PELUANG </a:t>
            </a:r>
            <a:r>
              <a:rPr lang="en-ID" sz="1400" spc="-26" dirty="0">
                <a:latin typeface="Carlito"/>
                <a:cs typeface="Carlito"/>
              </a:rPr>
              <a:t>PARTISIPASI </a:t>
            </a:r>
            <a:r>
              <a:rPr lang="en-ID" sz="1400" spc="-9" dirty="0">
                <a:latin typeface="Carlito"/>
                <a:cs typeface="Carlito"/>
              </a:rPr>
              <a:t>KELOMPOK-KELOMPOK  </a:t>
            </a:r>
            <a:r>
              <a:rPr lang="en-ID" sz="1400" spc="-17" dirty="0">
                <a:latin typeface="Carlito"/>
                <a:cs typeface="Carlito"/>
              </a:rPr>
              <a:t>MINORITAS, </a:t>
            </a:r>
            <a:r>
              <a:rPr lang="en-ID" sz="1400" spc="-26" dirty="0">
                <a:latin typeface="Carlito"/>
                <a:cs typeface="Carlito"/>
              </a:rPr>
              <a:t>RENTAN </a:t>
            </a:r>
            <a:r>
              <a:rPr lang="en-ID" sz="1400" spc="-68" dirty="0">
                <a:latin typeface="Carlito"/>
                <a:cs typeface="Carlito"/>
              </a:rPr>
              <a:t>ATAU </a:t>
            </a:r>
            <a:r>
              <a:rPr lang="en-ID" sz="1400" spc="-9" dirty="0">
                <a:latin typeface="Carlito"/>
                <a:cs typeface="Carlito"/>
              </a:rPr>
              <a:t>KURANG</a:t>
            </a:r>
            <a:r>
              <a:rPr lang="en-ID" sz="1400" spc="68" dirty="0">
                <a:latin typeface="Carlito"/>
                <a:cs typeface="Carlito"/>
              </a:rPr>
              <a:t> </a:t>
            </a:r>
            <a:r>
              <a:rPr lang="en-ID" sz="1400" spc="-4" dirty="0">
                <a:latin typeface="Carlito"/>
                <a:cs typeface="Carlito"/>
              </a:rPr>
              <a:t>BERUNTUNG</a:t>
            </a:r>
            <a:endParaRPr lang="en-ID" sz="1400" dirty="0">
              <a:latin typeface="Carlito"/>
              <a:cs typeface="Carlito"/>
            </a:endParaRPr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77DF47BD-2786-4F52-ADFB-92202DD8BA43}"/>
              </a:ext>
            </a:extLst>
          </p:cNvPr>
          <p:cNvSpPr txBox="1"/>
          <p:nvPr/>
        </p:nvSpPr>
        <p:spPr>
          <a:xfrm>
            <a:off x="1008726" y="3036036"/>
            <a:ext cx="5311421" cy="6572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400" b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O</a:t>
            </a:r>
            <a:r>
              <a:rPr sz="1400" b="1" spc="-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R</a:t>
            </a:r>
            <a:r>
              <a:rPr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GANI</a:t>
            </a:r>
            <a:r>
              <a:rPr sz="1400" b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ZE</a:t>
            </a:r>
            <a:r>
              <a:rPr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D</a:t>
            </a:r>
            <a:r>
              <a:rPr lang="en-US" sz="1400" dirty="0">
                <a:latin typeface="Carlito"/>
                <a:cs typeface="Carlito"/>
              </a:rPr>
              <a:t>: </a:t>
            </a:r>
            <a:r>
              <a:rPr lang="en-ID" sz="1400" spc="-9" dirty="0">
                <a:latin typeface="Carlito"/>
                <a:cs typeface="Carlito"/>
              </a:rPr>
              <a:t>PENGELOLAAN PROGRAM </a:t>
            </a:r>
            <a:r>
              <a:rPr lang="en-ID" sz="1400" spc="-4" dirty="0">
                <a:latin typeface="Carlito"/>
                <a:cs typeface="Carlito"/>
              </a:rPr>
              <a:t>MEMBENTUK </a:t>
            </a:r>
            <a:r>
              <a:rPr lang="en-ID" sz="1400" spc="-13" dirty="0">
                <a:latin typeface="Carlito"/>
                <a:cs typeface="Carlito"/>
              </a:rPr>
              <a:t>KONSENSUS </a:t>
            </a:r>
            <a:r>
              <a:rPr lang="en-ID" sz="1400" spc="-9" dirty="0">
                <a:latin typeface="Carlito"/>
                <a:cs typeface="Carlito"/>
              </a:rPr>
              <a:t>BERSAMA </a:t>
            </a:r>
            <a:r>
              <a:rPr lang="en-ID" sz="1400" spc="-26" dirty="0">
                <a:latin typeface="Carlito"/>
                <a:cs typeface="Carlito"/>
              </a:rPr>
              <a:t>ANTAR </a:t>
            </a:r>
            <a:r>
              <a:rPr lang="en-ID" sz="1400" spc="-9" dirty="0">
                <a:latin typeface="Carlito"/>
                <a:cs typeface="Carlito"/>
              </a:rPr>
              <a:t>KELOMPOK DAN  </a:t>
            </a:r>
            <a:r>
              <a:rPr lang="en-ID" sz="1400" spc="-4" dirty="0">
                <a:latin typeface="Carlito"/>
                <a:cs typeface="Carlito"/>
              </a:rPr>
              <a:t>MENUMBUHKAN </a:t>
            </a:r>
            <a:r>
              <a:rPr lang="en-ID" sz="1400" spc="-17" dirty="0">
                <a:latin typeface="Carlito"/>
                <a:cs typeface="Carlito"/>
              </a:rPr>
              <a:t>SOLIDARITAS </a:t>
            </a:r>
            <a:r>
              <a:rPr lang="en-ID" sz="1400" spc="-4" dirty="0">
                <a:latin typeface="Carlito"/>
                <a:cs typeface="Carlito"/>
              </a:rPr>
              <a:t>UNTUK </a:t>
            </a:r>
            <a:r>
              <a:rPr lang="en-ID" sz="1400" spc="-17" dirty="0">
                <a:latin typeface="Carlito"/>
                <a:cs typeface="Carlito"/>
              </a:rPr>
              <a:t>MENCIPTAKAN KEHIDUPAN </a:t>
            </a:r>
            <a:r>
              <a:rPr lang="en-ID" sz="1400" spc="-9" dirty="0">
                <a:latin typeface="Carlito"/>
                <a:cs typeface="Carlito"/>
              </a:rPr>
              <a:t>BERSAMA SECARA  </a:t>
            </a:r>
            <a:r>
              <a:rPr lang="en-ID" sz="1400" spc="-13" dirty="0">
                <a:latin typeface="Carlito"/>
                <a:cs typeface="Carlito"/>
              </a:rPr>
              <a:t>BERKELANJUTAN</a:t>
            </a:r>
            <a:endParaRPr lang="en-ID" sz="1400" dirty="0">
              <a:latin typeface="Carlito"/>
              <a:cs typeface="Carlito"/>
            </a:endParaRPr>
          </a:p>
        </p:txBody>
      </p:sp>
      <p:sp>
        <p:nvSpPr>
          <p:cNvPr id="7" name="object 42">
            <a:extLst>
              <a:ext uri="{FF2B5EF4-FFF2-40B4-BE49-F238E27FC236}">
                <a16:creationId xmlns:a16="http://schemas.microsoft.com/office/drawing/2014/main" id="{AD0EE018-B872-4F6C-AE93-6E472C86C201}"/>
              </a:ext>
            </a:extLst>
          </p:cNvPr>
          <p:cNvSpPr txBox="1"/>
          <p:nvPr/>
        </p:nvSpPr>
        <p:spPr>
          <a:xfrm>
            <a:off x="1008726" y="4014681"/>
            <a:ext cx="5311421" cy="691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400" b="1" spc="-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COOPERATIVE</a:t>
            </a:r>
            <a:r>
              <a:rPr lang="en-US" sz="1400" b="1" spc="-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 </a:t>
            </a:r>
            <a:r>
              <a:rPr lang="en-US" sz="1400" spc="-17" dirty="0">
                <a:latin typeface="Carlito"/>
                <a:cs typeface="Carlito"/>
              </a:rPr>
              <a:t> </a:t>
            </a:r>
            <a:r>
              <a:rPr lang="en-ID" sz="1400" spc="-9" dirty="0">
                <a:latin typeface="Carlito"/>
                <a:cs typeface="Carlito"/>
              </a:rPr>
              <a:t>PROGRAM </a:t>
            </a:r>
            <a:r>
              <a:rPr lang="en-ID" sz="1400" spc="-4" dirty="0">
                <a:latin typeface="Carlito"/>
                <a:cs typeface="Carlito"/>
              </a:rPr>
              <a:t>MEMBERIKAN </a:t>
            </a:r>
            <a:r>
              <a:rPr lang="en-ID" sz="1400" spc="-43" dirty="0">
                <a:latin typeface="Carlito"/>
                <a:cs typeface="Carlito"/>
              </a:rPr>
              <a:t>KESEMPATAN </a:t>
            </a:r>
            <a:r>
              <a:rPr lang="en-ID" sz="1400" spc="-4" dirty="0">
                <a:latin typeface="Carlito"/>
                <a:cs typeface="Carlito"/>
              </a:rPr>
              <a:t>BERBAGAI PIHAK UNTUK TURUT  </a:t>
            </a:r>
            <a:r>
              <a:rPr lang="en-ID" sz="1400" spc="-21" dirty="0">
                <a:latin typeface="Carlito"/>
                <a:cs typeface="Carlito"/>
              </a:rPr>
              <a:t>BERPARTISIPASI </a:t>
            </a:r>
            <a:r>
              <a:rPr lang="en-ID" sz="1400" spc="-9" dirty="0">
                <a:latin typeface="Carlito"/>
                <a:cs typeface="Carlito"/>
              </a:rPr>
              <a:t>DALAM</a:t>
            </a:r>
            <a:r>
              <a:rPr lang="en-ID" sz="1400" spc="-30" dirty="0">
                <a:latin typeface="Carlito"/>
                <a:cs typeface="Carlito"/>
              </a:rPr>
              <a:t> </a:t>
            </a:r>
            <a:r>
              <a:rPr lang="en-ID" sz="1400" spc="-9" dirty="0">
                <a:latin typeface="Carlito"/>
                <a:cs typeface="Carlito"/>
              </a:rPr>
              <a:t>PROGRAM</a:t>
            </a:r>
            <a:endParaRPr lang="en-ID" sz="1400" dirty="0">
              <a:latin typeface="Carlito"/>
              <a:cs typeface="Carlito"/>
            </a:endParaRPr>
          </a:p>
          <a:p>
            <a:pPr marL="10860">
              <a:spcBef>
                <a:spcPts val="86"/>
              </a:spcBef>
            </a:pPr>
            <a:endParaRPr sz="1539" dirty="0">
              <a:latin typeface="Carlito"/>
              <a:cs typeface="Carlito"/>
            </a:endParaRPr>
          </a:p>
        </p:txBody>
      </p:sp>
      <p:sp>
        <p:nvSpPr>
          <p:cNvPr id="8" name="object 53">
            <a:extLst>
              <a:ext uri="{FF2B5EF4-FFF2-40B4-BE49-F238E27FC236}">
                <a16:creationId xmlns:a16="http://schemas.microsoft.com/office/drawing/2014/main" id="{543719FD-3C64-4705-B489-45569E292BFC}"/>
              </a:ext>
            </a:extLst>
          </p:cNvPr>
          <p:cNvSpPr txBox="1"/>
          <p:nvPr/>
        </p:nvSpPr>
        <p:spPr>
          <a:xfrm>
            <a:off x="973372" y="4991350"/>
            <a:ext cx="5311421" cy="44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0860" rIns="0" bIns="0" rtlCol="0">
            <a:spAutoFit/>
          </a:bodyPr>
          <a:lstStyle/>
          <a:p>
            <a:pPr marL="543">
              <a:spcBef>
                <a:spcPts val="86"/>
              </a:spcBef>
            </a:pPr>
            <a:r>
              <a:rPr sz="14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INFLUENTIAL</a:t>
            </a:r>
            <a:r>
              <a:rPr lang="en-US" sz="1400" spc="-9" dirty="0">
                <a:latin typeface="Carlito"/>
                <a:cs typeface="Carlito"/>
              </a:rPr>
              <a:t>: </a:t>
            </a:r>
            <a:r>
              <a:rPr lang="en-ID" sz="1400" spc="-9" dirty="0">
                <a:latin typeface="Carlito"/>
                <a:cs typeface="Carlito"/>
              </a:rPr>
              <a:t>PROGRAM </a:t>
            </a:r>
            <a:r>
              <a:rPr lang="en-ID" sz="1400" spc="-4" dirty="0">
                <a:latin typeface="Carlito"/>
                <a:cs typeface="Carlito"/>
              </a:rPr>
              <a:t>MEMBERIKAN </a:t>
            </a:r>
            <a:r>
              <a:rPr lang="en-ID" sz="1400" spc="-26" dirty="0">
                <a:latin typeface="Carlito"/>
                <a:cs typeface="Carlito"/>
              </a:rPr>
              <a:t>DAMPAK </a:t>
            </a:r>
            <a:r>
              <a:rPr lang="en-ID" sz="1400" spc="-9" dirty="0">
                <a:latin typeface="Carlito"/>
                <a:cs typeface="Carlito"/>
              </a:rPr>
              <a:t>TERHADAP </a:t>
            </a:r>
            <a:r>
              <a:rPr lang="en-ID" sz="1400" spc="-17" dirty="0">
                <a:latin typeface="Carlito"/>
                <a:cs typeface="Carlito"/>
              </a:rPr>
              <a:t>PENCIPTAAN KEHIDUPAN </a:t>
            </a:r>
            <a:r>
              <a:rPr lang="en-ID" sz="1400" spc="-30" dirty="0">
                <a:latin typeface="Carlito"/>
                <a:cs typeface="Carlito"/>
              </a:rPr>
              <a:t>YANG  </a:t>
            </a:r>
            <a:r>
              <a:rPr lang="en-ID" sz="1400" spc="-13" dirty="0">
                <a:latin typeface="Carlito"/>
                <a:cs typeface="Carlito"/>
              </a:rPr>
              <a:t>BERKELANJUTAN</a:t>
            </a:r>
            <a:endParaRPr lang="en-ID" sz="1400" dirty="0">
              <a:latin typeface="Carlito"/>
              <a:cs typeface="Carli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5214FC-2A30-4B0E-B583-B783EBE483E8}"/>
              </a:ext>
            </a:extLst>
          </p:cNvPr>
          <p:cNvSpPr/>
          <p:nvPr/>
        </p:nvSpPr>
        <p:spPr>
          <a:xfrm rot="10800000" flipV="1">
            <a:off x="973372" y="5771763"/>
            <a:ext cx="5311421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860" marR="601631">
              <a:tabLst>
                <a:tab pos="255748" algn="l"/>
                <a:tab pos="256291" algn="l"/>
              </a:tabLst>
            </a:pPr>
            <a:r>
              <a:rPr lang="en-ID" sz="14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SUSTAINIBILITY:</a:t>
            </a:r>
            <a:r>
              <a:rPr lang="en-ID" sz="1400" spc="-9" dirty="0">
                <a:latin typeface="Carlito"/>
                <a:cs typeface="Carlito"/>
              </a:rPr>
              <a:t> PROGRAM </a:t>
            </a:r>
            <a:r>
              <a:rPr lang="en-ID" sz="1400" spc="-56" dirty="0">
                <a:latin typeface="Carlito"/>
                <a:cs typeface="Carlito"/>
              </a:rPr>
              <a:t>DAPAT </a:t>
            </a:r>
            <a:r>
              <a:rPr lang="en-ID" sz="1400" spc="-17" dirty="0">
                <a:latin typeface="Carlito"/>
                <a:cs typeface="Carlito"/>
              </a:rPr>
              <a:t>DIPASTIKAN </a:t>
            </a:r>
            <a:r>
              <a:rPr lang="en-ID" sz="1400" spc="-30" dirty="0">
                <a:latin typeface="Carlito"/>
                <a:cs typeface="Carlito"/>
              </a:rPr>
              <a:t>TETAP </a:t>
            </a:r>
            <a:r>
              <a:rPr lang="en-ID" sz="1400" spc="-4" dirty="0">
                <a:latin typeface="Carlito"/>
                <a:cs typeface="Carlito"/>
              </a:rPr>
              <a:t>BERLANJUT </a:t>
            </a:r>
            <a:r>
              <a:rPr lang="en-ID" sz="1400" spc="-21" dirty="0">
                <a:latin typeface="Carlito"/>
                <a:cs typeface="Carlito"/>
              </a:rPr>
              <a:t>APABILA </a:t>
            </a:r>
            <a:r>
              <a:rPr lang="en-ID" sz="1400" spc="-9" dirty="0">
                <a:latin typeface="Carlito"/>
                <a:cs typeface="Carlito"/>
              </a:rPr>
              <a:t>PERUSAHAAN  TIDAK </a:t>
            </a:r>
            <a:r>
              <a:rPr lang="en-ID" sz="1400" spc="-4" dirty="0">
                <a:latin typeface="Carlito"/>
                <a:cs typeface="Carlito"/>
              </a:rPr>
              <a:t>LAGI MEMBERIKAN DUKUNGAN </a:t>
            </a:r>
            <a:r>
              <a:rPr lang="en-ID" sz="1400" spc="-9" dirty="0">
                <a:latin typeface="Carlito"/>
                <a:cs typeface="Carlito"/>
              </a:rPr>
              <a:t>TERHADAP</a:t>
            </a:r>
            <a:r>
              <a:rPr lang="en-ID" sz="1400" spc="-13" dirty="0">
                <a:latin typeface="Carlito"/>
                <a:cs typeface="Carlito"/>
              </a:rPr>
              <a:t> </a:t>
            </a:r>
            <a:r>
              <a:rPr lang="en-ID" sz="1400" spc="-9" dirty="0">
                <a:latin typeface="Carlito"/>
                <a:cs typeface="Carlito"/>
              </a:rPr>
              <a:t>PROGRAM</a:t>
            </a:r>
            <a:endParaRPr lang="en-ID" sz="1400" dirty="0">
              <a:latin typeface="Carlito"/>
              <a:cs typeface="Carlito"/>
            </a:endParaRPr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D835568E-5A83-4C3A-A6F1-E83CE0E272A8}"/>
              </a:ext>
            </a:extLst>
          </p:cNvPr>
          <p:cNvSpPr txBox="1"/>
          <p:nvPr/>
        </p:nvSpPr>
        <p:spPr>
          <a:xfrm>
            <a:off x="7047941" y="3429000"/>
            <a:ext cx="1892873" cy="537812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 marR="4344">
              <a:spcBef>
                <a:spcPts val="90"/>
              </a:spcBef>
            </a:pPr>
            <a:r>
              <a:rPr sz="1710" b="1" spc="-26" dirty="0">
                <a:latin typeface="Carlito"/>
                <a:cs typeface="Carlito"/>
              </a:rPr>
              <a:t>KUALITAS</a:t>
            </a:r>
            <a:r>
              <a:rPr sz="1710" b="1" spc="-97" dirty="0">
                <a:latin typeface="Carlito"/>
                <a:cs typeface="Carlito"/>
              </a:rPr>
              <a:t> </a:t>
            </a:r>
            <a:r>
              <a:rPr sz="1710" b="1" spc="-4" dirty="0">
                <a:latin typeface="Carlito"/>
                <a:cs typeface="Carlito"/>
              </a:rPr>
              <a:t>PROGRAM  COMDEV</a:t>
            </a:r>
            <a:endParaRPr sz="1710" dirty="0">
              <a:latin typeface="Carlito"/>
              <a:cs typeface="Carlito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01C31C1-7061-42A2-A456-0B09B779209B}"/>
              </a:ext>
            </a:extLst>
          </p:cNvPr>
          <p:cNvSpPr/>
          <p:nvPr/>
        </p:nvSpPr>
        <p:spPr>
          <a:xfrm>
            <a:off x="6449480" y="2821351"/>
            <a:ext cx="469127" cy="1955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028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0" y="0"/>
            <a:ext cx="9144000" cy="85725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itle 56"/>
          <p:cNvSpPr>
            <a:spLocks noGrp="1"/>
          </p:cNvSpPr>
          <p:nvPr>
            <p:ph type="title" idx="4294967295"/>
          </p:nvPr>
        </p:nvSpPr>
        <p:spPr>
          <a:xfrm>
            <a:off x="457200" y="242888"/>
            <a:ext cx="8229600" cy="5937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sz="4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anose="0204060206030A020304" pitchFamily="18" charset="0"/>
              </a:rPr>
              <a:t>Definisi PROPER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43200" y="6629400"/>
            <a:ext cx="1841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id-ID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1509" name="Rectangle 21"/>
          <p:cNvSpPr>
            <a:spLocks noChangeArrowheads="1"/>
          </p:cNvSpPr>
          <p:nvPr/>
        </p:nvSpPr>
        <p:spPr bwMode="auto">
          <a:xfrm>
            <a:off x="539750" y="2205038"/>
            <a:ext cx="5545138" cy="3508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None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PROPER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merupakan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instrumen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penaatan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alternatif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dikembangkan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bersinergi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instrumen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penaatan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lainnya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guna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mendorong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penaatan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perusahan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melalui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penyebaran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informasi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kinerja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kepada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masyarakat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public disclosure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21510" name="Picture 3" descr="C:\VINDA\piala gree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3213" y="1196975"/>
            <a:ext cx="35814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MYDOCUMENT\PROPER\2016\PRESENTASI\Capaian Kinerja 2016\Logo PROPER Ba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187"/>
            <a:ext cx="17795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55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4E3D061-B114-4652-AD23-49C11139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7161"/>
            <a:ext cx="8591862" cy="595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810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B55134B-2375-4C76-B24E-32D9527E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3" y="537431"/>
            <a:ext cx="8348870" cy="604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7E602C-74A7-4531-8DEA-0BF93AC222EE}"/>
              </a:ext>
            </a:extLst>
          </p:cNvPr>
          <p:cNvSpPr/>
          <p:nvPr/>
        </p:nvSpPr>
        <p:spPr>
          <a:xfrm>
            <a:off x="123439" y="0"/>
            <a:ext cx="5340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Peraturan</a:t>
            </a:r>
            <a:r>
              <a:rPr lang="en-ID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Menteri </a:t>
            </a:r>
            <a:r>
              <a:rPr lang="en-ID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ID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ID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3 </a:t>
            </a:r>
            <a:r>
              <a:rPr lang="en-ID" b="1" spc="-4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ID" b="1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3519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2294DC-0526-468C-B4E9-64A79D19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4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</a:t>
            </a:r>
            <a:r>
              <a:rPr lang="en-ID" sz="2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r>
              <a:rPr lang="en-ID"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Proper</a:t>
            </a:r>
            <a:r>
              <a:rPr lang="en-ID" sz="2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br>
              <a:rPr lang="en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24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Peraturan</a:t>
            </a:r>
            <a:r>
              <a:rPr lang="en-ID"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Menteri </a:t>
            </a:r>
            <a:r>
              <a:rPr lang="en-ID" sz="24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ID"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ID" sz="2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3 </a:t>
            </a:r>
            <a:r>
              <a:rPr lang="en-ID" sz="2400" b="1" spc="-4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ID" sz="2400" b="1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4931C50-A7AF-47D2-9313-C8CBAD7F7D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55472" y="4425470"/>
            <a:ext cx="4114800" cy="23693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BBE43E-4C60-41B1-BF71-535B46CA4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473" y="1042641"/>
            <a:ext cx="4199509" cy="696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1600" dirty="0"/>
            </a:br>
            <a:r>
              <a:rPr lang="en-US" sz="1600" b="1" dirty="0"/>
              <a:t>1. </a:t>
            </a:r>
            <a:r>
              <a:rPr lang="en-US" sz="1600" b="1" dirty="0" err="1"/>
              <a:t>Kebijakan</a:t>
            </a:r>
            <a:r>
              <a:rPr lang="en-US" sz="1600" b="1" dirty="0"/>
              <a:t> </a:t>
            </a:r>
            <a:r>
              <a:rPr lang="en-US" sz="1600" b="1" dirty="0" err="1"/>
              <a:t>Comdev</a:t>
            </a:r>
            <a:br>
              <a:rPr lang="en-US" sz="1600" b="1" dirty="0"/>
            </a:br>
            <a:endParaRPr lang="en-US" sz="1600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A0B303-F085-4A1C-A933-0D8585EFC0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5473" y="1483931"/>
            <a:ext cx="4199509" cy="2031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BE72A0-67E0-4320-9C3C-0B1D9E6A0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775" y="1102829"/>
            <a:ext cx="4199509" cy="3811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649CDD-40CE-42AA-95BA-DBFC121E0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774" y="1390749"/>
            <a:ext cx="4199509" cy="4452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FC4ED8-0F87-41EE-9CC3-47B6A4E02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27" y="3956482"/>
            <a:ext cx="4114800" cy="5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3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148F58-A044-4971-9A36-A3E5D7DE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7" y="0"/>
            <a:ext cx="8139659" cy="85924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6F828-1783-4883-BEC5-BAD1B2E84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A26569-F4EE-4D4C-B11F-C6E7A8D5CA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9901" y="1465353"/>
            <a:ext cx="4691921" cy="482302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414DBF-75EE-493B-993D-8FFD5F253F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97388" y="1364235"/>
            <a:ext cx="4271858" cy="4658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F1399A-6004-4603-9C9E-AEBF3EFB0068}"/>
              </a:ext>
            </a:extLst>
          </p:cNvPr>
          <p:cNvSpPr txBox="1"/>
          <p:nvPr/>
        </p:nvSpPr>
        <p:spPr>
          <a:xfrm>
            <a:off x="265164" y="1014684"/>
            <a:ext cx="262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a.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Pemetaan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endPara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255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6E79-6939-4431-8882-CE38BED4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4 b. </a:t>
            </a:r>
            <a:r>
              <a:rPr lang="en-US" sz="2800" b="1" dirty="0" err="1"/>
              <a:t>Perencanaan</a:t>
            </a:r>
            <a:r>
              <a:rPr lang="en-US" sz="2800" b="1" dirty="0"/>
              <a:t> </a:t>
            </a:r>
            <a:r>
              <a:rPr lang="en-US" sz="2800" b="1" dirty="0" err="1"/>
              <a:t>Strategis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Rencana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r>
              <a:rPr lang="en-US" sz="2800" b="1" dirty="0"/>
              <a:t> </a:t>
            </a:r>
            <a:r>
              <a:rPr lang="en-US" sz="2800" b="1" dirty="0" err="1"/>
              <a:t>Comdev</a:t>
            </a:r>
            <a:r>
              <a:rPr lang="en-US" sz="2800" b="1" dirty="0"/>
              <a:t> 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9E6BF4FB-65C8-4E88-A8EF-7929B618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66094"/>
            <a:ext cx="8753475" cy="481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0D7540-6A09-415E-923B-28180A4C0D5C}"/>
              </a:ext>
            </a:extLst>
          </p:cNvPr>
          <p:cNvSpPr txBox="1"/>
          <p:nvPr/>
        </p:nvSpPr>
        <p:spPr>
          <a:xfrm>
            <a:off x="533400" y="1365984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1).  </a:t>
            </a:r>
            <a:r>
              <a:rPr lang="en-US" sz="2000" b="1" dirty="0" err="1"/>
              <a:t>Renstra</a:t>
            </a:r>
            <a:r>
              <a:rPr lang="en-US" sz="2000" b="1" dirty="0"/>
              <a:t> 5 </a:t>
            </a:r>
            <a:r>
              <a:rPr lang="en-US" sz="2000" b="1" dirty="0" err="1"/>
              <a:t>tahun</a:t>
            </a:r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192293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017B68B-90AF-497D-89CD-96D751DF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76966"/>
            <a:ext cx="8639175" cy="56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392D32-4C4A-4ACE-A8D5-EC29F77D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773668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4 b. </a:t>
            </a:r>
            <a:r>
              <a:rPr lang="en-US" sz="2800" b="1" dirty="0" err="1"/>
              <a:t>Rencana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r>
              <a:rPr lang="en-US" sz="2800" b="1" dirty="0"/>
              <a:t> </a:t>
            </a:r>
            <a:r>
              <a:rPr lang="en-US" sz="2800" b="1" dirty="0" err="1"/>
              <a:t>Comdev</a:t>
            </a:r>
            <a:r>
              <a:rPr lang="en-US" sz="2800" b="1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8E947-5F7B-4FE1-90D5-815081E2675A}"/>
              </a:ext>
            </a:extLst>
          </p:cNvPr>
          <p:cNvSpPr txBox="1"/>
          <p:nvPr/>
        </p:nvSpPr>
        <p:spPr>
          <a:xfrm>
            <a:off x="457200" y="876856"/>
            <a:ext cx="317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2).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Renja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Tahunan</a:t>
            </a:r>
            <a:endPara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371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34EF3C6-9349-4C5A-983F-E1C25479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08"/>
            <a:ext cx="4595736" cy="492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307B09-DB78-4D47-B346-C4844C7A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927423" cy="62477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5.  </a:t>
            </a:r>
            <a:r>
              <a:rPr lang="en-US" sz="2800" b="1" dirty="0" err="1"/>
              <a:t>Implementasi</a:t>
            </a:r>
            <a:r>
              <a:rPr lang="en-US" sz="2800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B9CF2-F1E9-46D7-89ED-FD5B9A3D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36" y="1031466"/>
            <a:ext cx="4383372" cy="4477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684F6-7270-4DF6-8BC1-CDD847EAB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79" y="274639"/>
            <a:ext cx="4174759" cy="7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52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B8D9D932-8AFD-4E5E-8565-1C1ABC62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7638"/>
            <a:ext cx="8001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EB9D6E-16E2-47DC-8449-175CAE4A99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6. e. </a:t>
            </a:r>
            <a:r>
              <a:rPr lang="en-US" sz="2800" b="1" dirty="0" err="1"/>
              <a:t>Dokumen</a:t>
            </a:r>
            <a:r>
              <a:rPr lang="en-US" sz="2800" b="1" dirty="0"/>
              <a:t> </a:t>
            </a:r>
            <a:r>
              <a:rPr lang="en-US" sz="2800" b="1" dirty="0" err="1"/>
              <a:t>Evaluasi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24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9364ADA-7CC2-4CCF-93BD-F70B2E49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841010"/>
            <a:ext cx="46669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7D3C55-04AC-4D1C-8D12-BC87D9274DFE}"/>
              </a:ext>
            </a:extLst>
          </p:cNvPr>
          <p:cNvSpPr txBox="1">
            <a:spLocks/>
          </p:cNvSpPr>
          <p:nvPr/>
        </p:nvSpPr>
        <p:spPr>
          <a:xfrm>
            <a:off x="197370" y="95250"/>
            <a:ext cx="4562007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7.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Hubungan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Sosial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(internal dan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eksternal</a:t>
            </a:r>
            <a:r>
              <a:rPr lang="en-US" sz="2800" b="1" dirty="0">
                <a:latin typeface="+mj-lt"/>
                <a:ea typeface="+mj-ea"/>
                <a:cs typeface="+mj-cs"/>
              </a:rPr>
              <a:t>) 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EFC34B8C-B0ED-4E1B-9CD3-A5246FA4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3733800"/>
            <a:ext cx="456200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5B7092-29E6-4796-B1F6-0CF7E397F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570" y="95251"/>
            <a:ext cx="3605491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16870-3F73-48A4-A6BD-F140EE1A1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110" y="947930"/>
            <a:ext cx="397988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37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170C-0065-4C92-B157-A98B28E2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74638"/>
            <a:ext cx="3801309" cy="544512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KRITERIA PENILAIAN EMAS</a:t>
            </a:r>
            <a:endPara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B949B1-AC59-4DFF-B3A2-69861039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4" y="969963"/>
            <a:ext cx="3952875" cy="5097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8E918-D880-469A-8588-1C9918875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85724"/>
            <a:ext cx="47148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0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0825" y="3702050"/>
            <a:ext cx="8893175" cy="288925"/>
          </a:xfrm>
          <a:prstGeom prst="rect">
            <a:avLst/>
          </a:prstGeom>
          <a:solidFill>
            <a:srgbClr val="FFFF99">
              <a:alpha val="43137"/>
            </a:srgbClr>
          </a:solidFill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id-ID" b="1">
                <a:solidFill>
                  <a:srgbClr val="0033CC"/>
                </a:solidFill>
              </a:rPr>
              <a:t>BEYOND COMPLIANCE AREA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6659563" y="2428875"/>
            <a:ext cx="2339975" cy="0"/>
          </a:xfrm>
          <a:prstGeom prst="line">
            <a:avLst/>
          </a:prstGeom>
          <a:noFill/>
          <a:ln w="38100" cmpd="dbl">
            <a:solidFill>
              <a:srgbClr val="009900"/>
            </a:solidFill>
            <a:round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732588" y="3363913"/>
            <a:ext cx="2268537" cy="0"/>
          </a:xfrm>
          <a:prstGeom prst="line">
            <a:avLst/>
          </a:prstGeom>
          <a:noFill/>
          <a:ln w="38100" cmpd="dbl">
            <a:solidFill>
              <a:srgbClr val="0033CC"/>
            </a:solidFill>
            <a:round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8893175" cy="334962"/>
          </a:xfrm>
          <a:prstGeom prst="rect">
            <a:avLst/>
          </a:prstGeom>
          <a:solidFill>
            <a:srgbClr val="FFCCFF">
              <a:alpha val="43137"/>
            </a:srgbClr>
          </a:solidFill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id-ID" sz="1600" b="1">
                <a:solidFill>
                  <a:srgbClr val="0033CC"/>
                </a:solidFill>
              </a:rPr>
              <a:t>PENTAATAN TERHADAP PERATURAN LINGKUNGAN HIDUP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-5400000">
            <a:off x="4787900" y="4797426"/>
            <a:ext cx="1800225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>
              <a:alpha val="43921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7019925" y="4292600"/>
            <a:ext cx="19431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prstClr val="white"/>
                </a:solidFill>
              </a:rPr>
              <a:t>BIRU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7019925" y="4940300"/>
            <a:ext cx="19431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prstClr val="white"/>
                </a:solidFill>
              </a:rPr>
              <a:t>MERAH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019925" y="5583238"/>
            <a:ext cx="1943100" cy="3667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prstClr val="white"/>
                </a:solidFill>
              </a:rPr>
              <a:t>HITAM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50825" y="4300538"/>
            <a:ext cx="4392613" cy="1711325"/>
          </a:xfrm>
          <a:prstGeom prst="rect">
            <a:avLst/>
          </a:prstGeom>
          <a:solidFill>
            <a:schemeClr val="accent1">
              <a:alpha val="61176"/>
            </a:schemeClr>
          </a:solidFill>
          <a:ln w="38100" cmpd="dbl">
            <a:solidFill>
              <a:schemeClr val="tx1"/>
            </a:solidFill>
            <a:miter lim="800000"/>
          </a:ln>
        </p:spPr>
        <p:txBody>
          <a:bodyPr wrap="none" tIns="0" bIns="0" anchor="ctr"/>
          <a:lstStyle/>
          <a:p>
            <a:pPr lvl="1">
              <a:defRPr/>
            </a:pPr>
            <a:r>
              <a:rPr lang="id-ID" sz="1600" b="1" dirty="0">
                <a:solidFill>
                  <a:prstClr val="black"/>
                </a:solidFill>
              </a:rPr>
              <a:t>Penilaian Tata Kelola Air</a:t>
            </a:r>
          </a:p>
          <a:p>
            <a:pPr lvl="1">
              <a:defRPr/>
            </a:pPr>
            <a:r>
              <a:rPr lang="id-ID" sz="1600" b="1" dirty="0">
                <a:solidFill>
                  <a:prstClr val="black"/>
                </a:solidFill>
              </a:rPr>
              <a:t>Penilaian Kerusakan Lahan</a:t>
            </a:r>
          </a:p>
          <a:p>
            <a:pPr lvl="1">
              <a:defRPr/>
            </a:pPr>
            <a:r>
              <a:rPr lang="id-ID" sz="1600" b="1" dirty="0">
                <a:solidFill>
                  <a:prstClr val="black"/>
                </a:solidFill>
              </a:rPr>
              <a:t>Pengendalian Pencemaran Laut</a:t>
            </a:r>
            <a:endParaRPr lang="en-US" sz="1600" b="1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id-ID" sz="1600" b="1" dirty="0">
                <a:solidFill>
                  <a:prstClr val="black"/>
                </a:solidFill>
              </a:rPr>
              <a:t>Pengelolaan Limbah B3</a:t>
            </a:r>
            <a:endParaRPr lang="en-US" sz="1600" b="1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id-ID" sz="1600" b="1" dirty="0">
                <a:solidFill>
                  <a:prstClr val="black"/>
                </a:solidFill>
              </a:rPr>
              <a:t>Pengendalian Pencemaran Udara</a:t>
            </a:r>
            <a:endParaRPr lang="en-US" sz="1600" b="1" dirty="0">
              <a:solidFill>
                <a:prstClr val="black"/>
              </a:solidFill>
            </a:endParaRPr>
          </a:p>
          <a:p>
            <a:pPr marL="449580">
              <a:defRPr/>
            </a:pPr>
            <a:r>
              <a:rPr lang="id-ID" sz="1600" b="1" dirty="0">
                <a:solidFill>
                  <a:prstClr val="black"/>
                </a:solidFill>
              </a:rPr>
              <a:t>Pengendalian Pencemaran Air</a:t>
            </a:r>
            <a:endParaRPr lang="en-US" sz="1600" b="1" dirty="0">
              <a:solidFill>
                <a:prstClr val="black"/>
              </a:solidFill>
            </a:endParaRPr>
          </a:p>
          <a:p>
            <a:pPr marL="449580">
              <a:defRPr/>
            </a:pPr>
            <a:r>
              <a:rPr lang="id-ID" sz="1600" b="1" dirty="0">
                <a:solidFill>
                  <a:prstClr val="black"/>
                </a:solidFill>
              </a:rPr>
              <a:t>Pelaksanaan AMDAL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4645025" y="5640388"/>
            <a:ext cx="2087563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TIDAK ADA UPAYA</a:t>
            </a: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4787900" y="4995863"/>
            <a:ext cx="1798638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TIDAK TAAT</a:t>
            </a: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4714875" y="4365625"/>
            <a:ext cx="1865313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TAAT</a:t>
            </a: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>
            <a:off x="6804025" y="4508500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>
            <a:off x="6804025" y="5157788"/>
            <a:ext cx="2143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88" name="Line 17"/>
          <p:cNvSpPr>
            <a:spLocks noChangeShapeType="1"/>
          </p:cNvSpPr>
          <p:nvPr/>
        </p:nvSpPr>
        <p:spPr bwMode="auto">
          <a:xfrm>
            <a:off x="6804025" y="5805488"/>
            <a:ext cx="2143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>
            <a:off x="250825" y="4076700"/>
            <a:ext cx="864235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90" name="Text Box 25"/>
          <p:cNvSpPr txBox="1">
            <a:spLocks noChangeArrowheads="1"/>
          </p:cNvSpPr>
          <p:nvPr/>
        </p:nvSpPr>
        <p:spPr bwMode="auto">
          <a:xfrm>
            <a:off x="7019925" y="1557338"/>
            <a:ext cx="19431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srgbClr val="0033CC"/>
                </a:solidFill>
              </a:rPr>
              <a:t>EMAS</a:t>
            </a:r>
          </a:p>
        </p:txBody>
      </p:sp>
      <p:sp>
        <p:nvSpPr>
          <p:cNvPr id="3091" name="Text Box 26"/>
          <p:cNvSpPr txBox="1">
            <a:spLocks noChangeArrowheads="1"/>
          </p:cNvSpPr>
          <p:nvPr/>
        </p:nvSpPr>
        <p:spPr bwMode="auto">
          <a:xfrm>
            <a:off x="7019925" y="2500313"/>
            <a:ext cx="1943100" cy="366712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prstClr val="white"/>
                </a:solidFill>
              </a:rPr>
              <a:t>HIJAU</a:t>
            </a:r>
          </a:p>
        </p:txBody>
      </p:sp>
      <p:sp>
        <p:nvSpPr>
          <p:cNvPr id="3092" name="AutoShape 27"/>
          <p:cNvSpPr>
            <a:spLocks noChangeArrowheads="1"/>
          </p:cNvSpPr>
          <p:nvPr/>
        </p:nvSpPr>
        <p:spPr bwMode="auto">
          <a:xfrm>
            <a:off x="123825" y="1052513"/>
            <a:ext cx="661988" cy="2189162"/>
          </a:xfrm>
          <a:prstGeom prst="upArrow">
            <a:avLst>
              <a:gd name="adj1" fmla="val 50000"/>
              <a:gd name="adj2" fmla="val 51748"/>
            </a:avLst>
          </a:prstGeom>
          <a:solidFill>
            <a:srgbClr val="FFCC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id-ID" altLang="id-ID" sz="1400" b="1">
                <a:solidFill>
                  <a:prstClr val="black"/>
                </a:solidFill>
              </a:rPr>
              <a:t>SUB</a:t>
            </a:r>
          </a:p>
          <a:p>
            <a:endParaRPr lang="id-ID" altLang="id-ID" sz="1400" b="1">
              <a:solidFill>
                <a:prstClr val="black"/>
              </a:solidFill>
            </a:endParaRPr>
          </a:p>
          <a:p>
            <a:r>
              <a:rPr lang="en-US" altLang="id-ID" sz="1400" b="1">
                <a:solidFill>
                  <a:prstClr val="black"/>
                </a:solidFill>
              </a:rPr>
              <a:t>N I L A I</a:t>
            </a:r>
          </a:p>
        </p:txBody>
      </p:sp>
      <p:sp>
        <p:nvSpPr>
          <p:cNvPr id="3093" name="AutoShape 29"/>
          <p:cNvSpPr>
            <a:spLocks noChangeArrowheads="1"/>
          </p:cNvSpPr>
          <p:nvPr/>
        </p:nvSpPr>
        <p:spPr bwMode="auto">
          <a:xfrm>
            <a:off x="6243638" y="1700213"/>
            <a:ext cx="344487" cy="1477962"/>
          </a:xfrm>
          <a:prstGeom prst="flowChartProcess">
            <a:avLst/>
          </a:prstGeom>
          <a:solidFill>
            <a:srgbClr val="FFCC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id-ID" b="1">
                <a:solidFill>
                  <a:prstClr val="black"/>
                </a:solidFill>
              </a:rPr>
              <a:t>NI L A I</a:t>
            </a:r>
          </a:p>
        </p:txBody>
      </p:sp>
      <p:sp>
        <p:nvSpPr>
          <p:cNvPr id="3094" name="Text Box 33"/>
          <p:cNvSpPr txBox="1">
            <a:spLocks noChangeArrowheads="1"/>
          </p:cNvSpPr>
          <p:nvPr/>
        </p:nvSpPr>
        <p:spPr bwMode="auto">
          <a:xfrm>
            <a:off x="7415213" y="2154238"/>
            <a:ext cx="1189037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id-ID" sz="1200">
                <a:solidFill>
                  <a:prstClr val="black"/>
                </a:solidFill>
              </a:rPr>
              <a:t>Passing Grade</a:t>
            </a:r>
          </a:p>
        </p:txBody>
      </p:sp>
      <p:sp>
        <p:nvSpPr>
          <p:cNvPr id="3095" name="Line 34"/>
          <p:cNvSpPr>
            <a:spLocks noChangeShapeType="1"/>
          </p:cNvSpPr>
          <p:nvPr/>
        </p:nvSpPr>
        <p:spPr bwMode="auto">
          <a:xfrm flipV="1">
            <a:off x="8027988" y="1990725"/>
            <a:ext cx="0" cy="142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96" name="Line 35"/>
          <p:cNvSpPr>
            <a:spLocks noChangeShapeType="1"/>
          </p:cNvSpPr>
          <p:nvPr/>
        </p:nvSpPr>
        <p:spPr bwMode="auto">
          <a:xfrm flipV="1">
            <a:off x="8027988" y="2933700"/>
            <a:ext cx="0" cy="142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97" name="Text Box 36"/>
          <p:cNvSpPr txBox="1">
            <a:spLocks noChangeArrowheads="1"/>
          </p:cNvSpPr>
          <p:nvPr/>
        </p:nvSpPr>
        <p:spPr bwMode="auto">
          <a:xfrm>
            <a:off x="7380288" y="3076575"/>
            <a:ext cx="1189037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id-ID" sz="1200">
                <a:solidFill>
                  <a:prstClr val="black"/>
                </a:solidFill>
              </a:rPr>
              <a:t>Passing Grade</a:t>
            </a:r>
          </a:p>
        </p:txBody>
      </p:sp>
      <p:sp>
        <p:nvSpPr>
          <p:cNvPr id="3098" name="Line 37"/>
          <p:cNvSpPr>
            <a:spLocks noChangeShapeType="1"/>
          </p:cNvSpPr>
          <p:nvPr/>
        </p:nvSpPr>
        <p:spPr bwMode="auto">
          <a:xfrm>
            <a:off x="7956550" y="357346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tailEnd type="triangle" w="med" len="med"/>
          </a:ln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99" name="Text Box 39"/>
          <p:cNvSpPr txBox="1">
            <a:spLocks noChangeArrowheads="1"/>
          </p:cNvSpPr>
          <p:nvPr/>
        </p:nvSpPr>
        <p:spPr bwMode="auto">
          <a:xfrm>
            <a:off x="323850" y="620713"/>
            <a:ext cx="4318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100" name="Text Box 40"/>
          <p:cNvSpPr txBox="1">
            <a:spLocks noChangeArrowheads="1"/>
          </p:cNvSpPr>
          <p:nvPr/>
        </p:nvSpPr>
        <p:spPr bwMode="auto">
          <a:xfrm>
            <a:off x="6300788" y="1196975"/>
            <a:ext cx="431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b="1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87567" y="1124744"/>
            <a:ext cx="615553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</a:rPr>
              <a:t>Efisiensi </a:t>
            </a:r>
          </a:p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</a:rPr>
              <a:t>Energi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9000" y="1124744"/>
            <a:ext cx="615553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buFont typeface="Symbol" panose="05050102010706020507" pitchFamily="18" charset="2"/>
              <a:buNone/>
              <a:tabLst>
                <a:tab pos="914400" algn="l"/>
              </a:tabLst>
              <a:defRPr/>
            </a:pPr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Manajemen Lingkungan</a:t>
            </a:r>
            <a:endParaRPr lang="id-ID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8127" y="1127760"/>
            <a:ext cx="615553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Penurunan</a:t>
            </a:r>
          </a:p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Emisi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26603" y="1124744"/>
            <a:ext cx="615553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Konservasi Penurunan Beban Pencemaran Air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89960" y="1124744"/>
            <a:ext cx="615553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id-ID" sz="1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3R </a:t>
            </a:r>
            <a:endParaRPr lang="en-US" sz="14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>
              <a:defRPr/>
            </a:pPr>
            <a:r>
              <a:rPr lang="id-ID" sz="1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Limbah B3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44144" y="1124744"/>
            <a:ext cx="615553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id-ID" sz="1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3R </a:t>
            </a:r>
            <a:endParaRPr lang="en-US" sz="14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>
              <a:defRPr/>
            </a:pPr>
            <a:r>
              <a:rPr lang="id-ID" sz="1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Limbah Padat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07456" y="1124744"/>
            <a:ext cx="615553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id-ID" sz="1400" b="1">
                <a:solidFill>
                  <a:srgbClr val="FF0000"/>
                </a:solidFill>
                <a:latin typeface="Times New Roman" panose="02020603050405020304"/>
              </a:rPr>
              <a:t>Kenekaragaman </a:t>
            </a:r>
            <a:endParaRPr lang="en-US" sz="1400" b="1">
              <a:solidFill>
                <a:srgbClr val="FF0000"/>
              </a:solidFill>
              <a:latin typeface="Times New Roman" panose="02020603050405020304"/>
            </a:endParaRPr>
          </a:p>
          <a:p>
            <a:pPr algn="ctr">
              <a:defRPr/>
            </a:pPr>
            <a:r>
              <a:rPr lang="id-ID" sz="1400" b="1">
                <a:solidFill>
                  <a:srgbClr val="FF0000"/>
                </a:solidFill>
                <a:latin typeface="Times New Roman" panose="02020603050405020304"/>
              </a:rPr>
              <a:t>Hayati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70768" y="1124744"/>
            <a:ext cx="615553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id-ID" sz="1400" b="1">
                <a:solidFill>
                  <a:srgbClr val="FF0000"/>
                </a:solidFill>
                <a:latin typeface="Times New Roman" panose="02020603050405020304"/>
              </a:rPr>
              <a:t>Pengembangan Masyarakat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468313" y="620713"/>
            <a:ext cx="5903912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prstClr val="white"/>
                </a:solidFill>
              </a:rPr>
              <a:t>KEUNGGULAN LINGKUNGAN</a:t>
            </a:r>
            <a:endParaRPr lang="id-ID" sz="1600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3221324" y="843883"/>
            <a:ext cx="400110" cy="54102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white"/>
                </a:solidFill>
              </a:rPr>
              <a:t>Dokumen Ringkasan Kinerja Pengelolaan Lingkungan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3111" name="TextBox 38"/>
          <p:cNvSpPr txBox="1">
            <a:spLocks noChangeArrowheads="1"/>
          </p:cNvSpPr>
          <p:nvPr/>
        </p:nvSpPr>
        <p:spPr bwMode="auto">
          <a:xfrm>
            <a:off x="250825" y="76200"/>
            <a:ext cx="8712199" cy="461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altLang="id-ID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MEKANISME DAN KRITERIA PROPER</a:t>
            </a:r>
          </a:p>
        </p:txBody>
      </p:sp>
    </p:spTree>
    <p:extLst>
      <p:ext uri="{BB962C8B-B14F-4D97-AF65-F5344CB8AC3E}">
        <p14:creationId xmlns:p14="http://schemas.microsoft.com/office/powerpoint/2010/main" val="371772918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" y="483668"/>
            <a:ext cx="8461587" cy="113347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LATAR BELAKANG</a:t>
            </a:r>
            <a:br>
              <a:rPr lang="en-US" sz="24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</a:br>
            <a:r>
              <a:rPr lang="en-US" sz="24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KRITERIA SENSITIVITAS DAN RESPONS PERUSAHAAN TERHADAP KEBENCANAAN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974215"/>
            <a:ext cx="8461586" cy="405405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id-ID" sz="3200" dirty="0"/>
              <a:t>Data lapangan menunjukkan </a:t>
            </a:r>
            <a:r>
              <a:rPr lang="en-ID" sz="3200" dirty="0" err="1"/>
              <a:t>perusahaan</a:t>
            </a:r>
            <a:r>
              <a:rPr lang="en-ID" sz="3200" dirty="0"/>
              <a:t>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peranan</a:t>
            </a:r>
            <a:r>
              <a:rPr lang="en-ID" sz="3200" dirty="0"/>
              <a:t> yang </a:t>
            </a:r>
            <a:r>
              <a:rPr lang="en-ID" sz="3200" dirty="0" err="1"/>
              <a:t>besar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upaya</a:t>
            </a:r>
            <a:r>
              <a:rPr lang="en-ID" sz="3200" dirty="0"/>
              <a:t> </a:t>
            </a:r>
            <a:r>
              <a:rPr lang="en-ID" sz="3200" dirty="0" err="1"/>
              <a:t>penanganan</a:t>
            </a:r>
            <a:r>
              <a:rPr lang="en-ID" sz="3200" dirty="0"/>
              <a:t> </a:t>
            </a:r>
            <a:r>
              <a:rPr lang="en-ID" sz="3200" dirty="0" err="1"/>
              <a:t>pandemi</a:t>
            </a:r>
            <a:r>
              <a:rPr lang="en-ID" sz="3200" dirty="0"/>
              <a:t> Covid-19</a:t>
            </a:r>
            <a:r>
              <a:rPr lang="id-ID" sz="3200" dirty="0"/>
              <a:t>. </a:t>
            </a:r>
            <a:r>
              <a:rPr lang="en-ID" sz="3200" dirty="0"/>
              <a:t> </a:t>
            </a:r>
            <a:r>
              <a:rPr lang="en-ID" sz="3200" dirty="0" err="1"/>
              <a:t>Upaya-upaya</a:t>
            </a:r>
            <a:r>
              <a:rPr lang="en-ID" sz="3200" dirty="0"/>
              <a:t> </a:t>
            </a:r>
            <a:r>
              <a:rPr lang="en-ID" sz="3200" dirty="0" err="1"/>
              <a:t>tersebut</a:t>
            </a:r>
            <a:r>
              <a:rPr lang="en-ID" sz="3200" dirty="0"/>
              <a:t> </a:t>
            </a:r>
            <a:r>
              <a:rPr lang="en-ID" sz="3200" dirty="0" err="1"/>
              <a:t>perlu</a:t>
            </a:r>
            <a:r>
              <a:rPr lang="en-ID" sz="3200" dirty="0"/>
              <a:t> </a:t>
            </a:r>
            <a:r>
              <a:rPr lang="en-ID" sz="3200" dirty="0" err="1"/>
              <a:t>diapresiasi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dijadikan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proses </a:t>
            </a:r>
            <a:r>
              <a:rPr lang="en-ID" sz="3200" dirty="0" err="1"/>
              <a:t>pembelajaran</a:t>
            </a:r>
            <a:r>
              <a:rPr lang="en-ID" sz="3200" dirty="0"/>
              <a:t> </a:t>
            </a:r>
            <a:r>
              <a:rPr lang="en-ID" sz="3200" dirty="0" err="1"/>
              <a:t>terkait</a:t>
            </a:r>
            <a:r>
              <a:rPr lang="en-ID" sz="3200" dirty="0"/>
              <a:t> </a:t>
            </a:r>
            <a:r>
              <a:rPr lang="en-ID" sz="3200" dirty="0" err="1"/>
              <a:t>pengetahuan</a:t>
            </a:r>
            <a:r>
              <a:rPr lang="en-ID" sz="3200" dirty="0"/>
              <a:t> </a:t>
            </a:r>
            <a:r>
              <a:rPr lang="en-ID" sz="3200" dirty="0" err="1"/>
              <a:t>mengenai</a:t>
            </a:r>
            <a:r>
              <a:rPr lang="en-ID" sz="3200" dirty="0"/>
              <a:t> </a:t>
            </a:r>
            <a:r>
              <a:rPr lang="en-ID" sz="3200" dirty="0" err="1"/>
              <a:t>pencegahan</a:t>
            </a:r>
            <a:r>
              <a:rPr lang="en-ID" sz="3200" dirty="0"/>
              <a:t>, </a:t>
            </a:r>
            <a:r>
              <a:rPr lang="en-ID" sz="3200" dirty="0" err="1"/>
              <a:t>mitigasi</a:t>
            </a:r>
            <a:r>
              <a:rPr lang="en-ID" sz="3200" dirty="0"/>
              <a:t>, </a:t>
            </a:r>
            <a:r>
              <a:rPr lang="en-ID" sz="3200" dirty="0" err="1"/>
              <a:t>kesiapsiagaan</a:t>
            </a:r>
            <a:r>
              <a:rPr lang="en-ID" sz="3200" dirty="0"/>
              <a:t>, </a:t>
            </a:r>
            <a:r>
              <a:rPr lang="en-ID" sz="3200" dirty="0" err="1"/>
              <a:t>tanggap</a:t>
            </a:r>
            <a:r>
              <a:rPr lang="en-ID" sz="3200" dirty="0"/>
              <a:t> </a:t>
            </a:r>
            <a:r>
              <a:rPr lang="en-ID" sz="3200" dirty="0" err="1"/>
              <a:t>darurat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pemulihan</a:t>
            </a:r>
            <a:r>
              <a:rPr lang="en-ID" sz="3200" dirty="0"/>
              <a:t> </a:t>
            </a:r>
            <a:r>
              <a:rPr lang="en-ID" sz="3200" dirty="0" err="1"/>
              <a:t>bencana</a:t>
            </a:r>
            <a:r>
              <a:rPr lang="en-ID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2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" y="483668"/>
            <a:ext cx="8461587" cy="113347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BENTUK DAN SKALA BENCANA</a:t>
            </a:r>
            <a:br>
              <a:rPr lang="en-US" sz="24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</a:br>
            <a:r>
              <a:rPr lang="en-US" sz="24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KRITERIA SENSITIVITAS DAN RESPONS PERUSAHAAN TERHADAP KEBENCANAAN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974215"/>
            <a:ext cx="8461586" cy="405405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US" sz="3200" dirty="0" err="1"/>
              <a:t>Bencana</a:t>
            </a:r>
            <a:r>
              <a:rPr lang="en-US" sz="3200" dirty="0"/>
              <a:t> </a:t>
            </a:r>
            <a:r>
              <a:rPr lang="en-US" sz="3200" dirty="0" err="1"/>
              <a:t>bukan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covid-19, </a:t>
            </a:r>
            <a:r>
              <a:rPr lang="en-US" sz="3200" dirty="0" err="1"/>
              <a:t>bencana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gempa</a:t>
            </a:r>
            <a:r>
              <a:rPr lang="en-US" sz="3200" dirty="0"/>
              <a:t> </a:t>
            </a:r>
            <a:r>
              <a:rPr lang="en-US" sz="3200" dirty="0" err="1"/>
              <a:t>bumi</a:t>
            </a:r>
            <a:r>
              <a:rPr lang="en-US" sz="3200" dirty="0"/>
              <a:t>, tsunami, </a:t>
            </a:r>
            <a:r>
              <a:rPr lang="en-US" sz="3200" dirty="0" err="1"/>
              <a:t>banjir</a:t>
            </a:r>
            <a:r>
              <a:rPr lang="en-US" sz="3200" dirty="0"/>
              <a:t>, </a:t>
            </a:r>
            <a:r>
              <a:rPr lang="en-US" sz="3200" dirty="0" err="1"/>
              <a:t>tanah</a:t>
            </a:r>
            <a:r>
              <a:rPr lang="en-US" sz="3200" dirty="0"/>
              <a:t> </a:t>
            </a:r>
            <a:r>
              <a:rPr lang="en-US" sz="3200" dirty="0" err="1"/>
              <a:t>longsor</a:t>
            </a:r>
            <a:r>
              <a:rPr lang="en-US" sz="3200" dirty="0"/>
              <a:t>, </a:t>
            </a:r>
            <a:r>
              <a:rPr lang="en-US" sz="3200" dirty="0" err="1"/>
              <a:t>kebakaran</a:t>
            </a:r>
            <a:r>
              <a:rPr lang="en-US" sz="3200" dirty="0"/>
              <a:t> </a:t>
            </a:r>
            <a:r>
              <a:rPr lang="en-US" sz="3200" dirty="0" err="1"/>
              <a:t>hutan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lain </a:t>
            </a:r>
            <a:r>
              <a:rPr lang="en-US" sz="3200" dirty="0" err="1"/>
              <a:t>sebagainya</a:t>
            </a:r>
            <a:endParaRPr lang="en-US" sz="3200" dirty="0"/>
          </a:p>
          <a:p>
            <a:pPr algn="just"/>
            <a:r>
              <a:rPr lang="en-US" sz="3200" dirty="0" err="1"/>
              <a:t>Skala</a:t>
            </a:r>
            <a:r>
              <a:rPr lang="en-US" sz="3200" dirty="0"/>
              <a:t> </a:t>
            </a:r>
            <a:r>
              <a:rPr lang="en-US" sz="3200" dirty="0" err="1"/>
              <a:t>bencana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lingkup</a:t>
            </a:r>
            <a:r>
              <a:rPr lang="en-US" sz="3200" dirty="0"/>
              <a:t> </a:t>
            </a:r>
            <a:r>
              <a:rPr lang="en-US" sz="3200" dirty="0" err="1"/>
              <a:t>internasional</a:t>
            </a:r>
            <a:r>
              <a:rPr lang="en-US" sz="3200" dirty="0"/>
              <a:t>, regional, </a:t>
            </a:r>
            <a:r>
              <a:rPr lang="en-US" sz="3200" dirty="0" err="1"/>
              <a:t>nasional</a:t>
            </a:r>
            <a:r>
              <a:rPr lang="en-US" sz="3200" dirty="0"/>
              <a:t>, </a:t>
            </a:r>
            <a:r>
              <a:rPr lang="en-US" sz="3200" dirty="0" err="1"/>
              <a:t>provinsi</a:t>
            </a:r>
            <a:r>
              <a:rPr lang="en-US" sz="3200" dirty="0"/>
              <a:t>, </a:t>
            </a:r>
            <a:r>
              <a:rPr lang="en-US" sz="3200" dirty="0" err="1"/>
              <a:t>kabupaten</a:t>
            </a:r>
            <a:r>
              <a:rPr lang="en-US" sz="3200" dirty="0"/>
              <a:t>, </a:t>
            </a:r>
            <a:r>
              <a:rPr lang="en-US" sz="3200" dirty="0" err="1"/>
              <a:t>kecamatan</a:t>
            </a:r>
            <a:r>
              <a:rPr lang="en-US" sz="3200" dirty="0"/>
              <a:t>, </a:t>
            </a:r>
            <a:r>
              <a:rPr lang="en-US" sz="3200" dirty="0" err="1"/>
              <a:t>bahkan</a:t>
            </a:r>
            <a:r>
              <a:rPr lang="en-US" sz="3200" dirty="0"/>
              <a:t> </a:t>
            </a:r>
            <a:r>
              <a:rPr lang="en-US" sz="3200" dirty="0" err="1"/>
              <a:t>desa</a:t>
            </a:r>
            <a:r>
              <a:rPr lang="en-US" sz="3200" dirty="0"/>
              <a:t>/</a:t>
            </a:r>
            <a:r>
              <a:rPr lang="en-US" sz="3200" dirty="0" err="1"/>
              <a:t>lurah</a:t>
            </a:r>
            <a:r>
              <a:rPr lang="en-US" sz="3200" dirty="0"/>
              <a:t>.</a:t>
            </a:r>
            <a:endParaRPr lang="en-ID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5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" y="483668"/>
            <a:ext cx="8461587" cy="113347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ASPEK PENILAIAN</a:t>
            </a:r>
            <a:br>
              <a:rPr lang="en-US" sz="24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</a:br>
            <a:r>
              <a:rPr lang="en-US" sz="24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KRITERIA SENSITIVITAS DAN RESPONS PERUSAHAAN TERHADAP KEBENCANAAN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974215"/>
            <a:ext cx="8461586" cy="405405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 algn="just"/>
            <a:r>
              <a:rPr lang="en-US" altLang="en-US" sz="2800" dirty="0" err="1">
                <a:latin typeface="Arial" charset="0"/>
              </a:rPr>
              <a:t>Keterlibatan</a:t>
            </a:r>
            <a:r>
              <a:rPr lang="en-US" altLang="en-US" sz="2800" dirty="0">
                <a:latin typeface="Arial" charset="0"/>
              </a:rPr>
              <a:t> Perusahaan </a:t>
            </a:r>
            <a:r>
              <a:rPr lang="en-US" altLang="en-US" sz="2800" dirty="0" err="1">
                <a:latin typeface="Arial" charset="0"/>
              </a:rPr>
              <a:t>dalam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Tahapan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Penanganan</a:t>
            </a:r>
            <a:r>
              <a:rPr lang="en-US" altLang="en-US" sz="2800" dirty="0">
                <a:latin typeface="Arial" charset="0"/>
              </a:rPr>
              <a:t> dan </a:t>
            </a:r>
            <a:r>
              <a:rPr lang="en-US" altLang="en-US" sz="2800" dirty="0" err="1">
                <a:latin typeface="Arial" charset="0"/>
              </a:rPr>
              <a:t>Penanggulangan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Bencana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upaya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kesiapsiagaan</a:t>
            </a:r>
            <a:r>
              <a:rPr lang="en-US" altLang="en-US" sz="2800" dirty="0">
                <a:latin typeface="Arial" charset="0"/>
              </a:rPr>
              <a:t>, </a:t>
            </a:r>
            <a:r>
              <a:rPr lang="en-US" altLang="en-US" sz="2800" dirty="0" err="1">
                <a:latin typeface="Arial" charset="0"/>
              </a:rPr>
              <a:t>penanggulangan</a:t>
            </a:r>
            <a:endParaRPr lang="en-US" altLang="en-US" sz="2800" dirty="0">
              <a:latin typeface="Arial" charset="0"/>
            </a:endParaRPr>
          </a:p>
          <a:p>
            <a:pPr lvl="0" algn="just"/>
            <a:r>
              <a:rPr lang="en-US" altLang="en-US" sz="2800" dirty="0" err="1">
                <a:latin typeface="Arial" charset="0"/>
              </a:rPr>
              <a:t>Jangkauan</a:t>
            </a:r>
            <a:r>
              <a:rPr lang="en-US" altLang="en-US" sz="2800" dirty="0">
                <a:latin typeface="Arial" charset="0"/>
              </a:rPr>
              <a:t> program (</a:t>
            </a:r>
            <a:r>
              <a:rPr lang="en-US" altLang="en-US" sz="2800" dirty="0" err="1">
                <a:latin typeface="Arial" charset="0"/>
              </a:rPr>
              <a:t>skala</a:t>
            </a:r>
            <a:r>
              <a:rPr lang="en-US" altLang="en-US" sz="2800" dirty="0">
                <a:latin typeface="Arial" charset="0"/>
              </a:rPr>
              <a:t>) </a:t>
            </a:r>
            <a:r>
              <a:rPr lang="en-US" altLang="en-US" sz="2800" dirty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lokal</a:t>
            </a:r>
            <a:r>
              <a:rPr lang="en-US" altLang="en-US" sz="2800" dirty="0">
                <a:latin typeface="Arial" charset="0"/>
              </a:rPr>
              <a:t>, </a:t>
            </a:r>
            <a:r>
              <a:rPr lang="en-US" altLang="en-US" sz="2800" dirty="0" err="1">
                <a:latin typeface="Arial" charset="0"/>
              </a:rPr>
              <a:t>internasional</a:t>
            </a:r>
            <a:endParaRPr lang="en-US" altLang="en-US" sz="2800" dirty="0">
              <a:latin typeface="Arial" charset="0"/>
            </a:endParaRPr>
          </a:p>
          <a:p>
            <a:pPr lvl="0" algn="just"/>
            <a:r>
              <a:rPr lang="en-US" altLang="en-US" sz="2800" dirty="0">
                <a:latin typeface="Arial" charset="0"/>
              </a:rPr>
              <a:t>Model </a:t>
            </a:r>
            <a:r>
              <a:rPr lang="en-US" altLang="en-US" sz="2800" dirty="0" err="1">
                <a:latin typeface="Arial" charset="0"/>
              </a:rPr>
              <a:t>Kemitraan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Pemerintah</a:t>
            </a:r>
            <a:r>
              <a:rPr lang="en-US" altLang="en-US" sz="2800" dirty="0">
                <a:latin typeface="Arial" charset="0"/>
              </a:rPr>
              <a:t>, </a:t>
            </a:r>
            <a:r>
              <a:rPr lang="en-US" altLang="en-US" sz="2800" dirty="0" err="1">
                <a:latin typeface="Arial" charset="0"/>
              </a:rPr>
              <a:t>masyarakat</a:t>
            </a:r>
            <a:r>
              <a:rPr lang="en-US" altLang="en-US" sz="2800" dirty="0">
                <a:latin typeface="Arial" charset="0"/>
              </a:rPr>
              <a:t>, </a:t>
            </a:r>
            <a:r>
              <a:rPr lang="en-US" altLang="en-US" sz="2800" dirty="0" err="1">
                <a:latin typeface="Arial" charset="0"/>
              </a:rPr>
              <a:t>perusahaan</a:t>
            </a:r>
            <a:r>
              <a:rPr lang="en-US" altLang="en-US" sz="2800" dirty="0">
                <a:latin typeface="Arial" charset="0"/>
              </a:rPr>
              <a:t> lain, </a:t>
            </a:r>
            <a:r>
              <a:rPr lang="en-US" altLang="en-US" sz="2800" dirty="0" err="1">
                <a:latin typeface="Arial" charset="0"/>
              </a:rPr>
              <a:t>pihak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internasional</a:t>
            </a:r>
            <a:endParaRPr lang="en-US" altLang="en-US" sz="2800" dirty="0">
              <a:latin typeface="Arial" charset="0"/>
            </a:endParaRPr>
          </a:p>
          <a:p>
            <a:pPr lvl="0" algn="just"/>
            <a:r>
              <a:rPr lang="en-US" altLang="en-US" sz="2800" dirty="0" err="1">
                <a:latin typeface="Arial" charset="0"/>
              </a:rPr>
              <a:t>Perbaikan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terus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menerus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melakukan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analisis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resiko</a:t>
            </a:r>
            <a:r>
              <a:rPr lang="en-US" altLang="en-US" sz="2800" dirty="0">
                <a:latin typeface="Arial" charset="0"/>
              </a:rPr>
              <a:t> dan </a:t>
            </a:r>
            <a:r>
              <a:rPr lang="en-US" altLang="en-US" sz="2800" dirty="0" err="1">
                <a:latin typeface="Arial" charset="0"/>
              </a:rPr>
              <a:t>dijadikan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bahan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perbaikan</a:t>
            </a:r>
            <a:endParaRPr lang="en-US" altLang="en-US" sz="2800" dirty="0">
              <a:latin typeface="Arial" charset="0"/>
            </a:endParaRPr>
          </a:p>
          <a:p>
            <a:pPr algn="just"/>
            <a:endParaRPr lang="en-ID" sz="2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8112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410ADC-D770-40B5-A2D7-B02F38AE6952}"/>
              </a:ext>
            </a:extLst>
          </p:cNvPr>
          <p:cNvGraphicFramePr/>
          <p:nvPr/>
        </p:nvGraphicFramePr>
        <p:xfrm>
          <a:off x="827584" y="548681"/>
          <a:ext cx="7488832" cy="56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C0FDD6-8527-462B-B2F9-B59AEE8885F2}"/>
              </a:ext>
            </a:extLst>
          </p:cNvPr>
          <p:cNvSpPr txBox="1"/>
          <p:nvPr/>
        </p:nvSpPr>
        <p:spPr>
          <a:xfrm>
            <a:off x="622372" y="6187370"/>
            <a:ext cx="15028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PENCEGAHAN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63EBE-36AF-40AE-ACE8-6F74D64D8248}"/>
              </a:ext>
            </a:extLst>
          </p:cNvPr>
          <p:cNvSpPr txBox="1"/>
          <p:nvPr/>
        </p:nvSpPr>
        <p:spPr>
          <a:xfrm>
            <a:off x="2147814" y="6187370"/>
            <a:ext cx="105189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MITIGASI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49E66-C4B6-469A-A176-557AB51E1488}"/>
              </a:ext>
            </a:extLst>
          </p:cNvPr>
          <p:cNvSpPr txBox="1"/>
          <p:nvPr/>
        </p:nvSpPr>
        <p:spPr>
          <a:xfrm>
            <a:off x="3214412" y="6187370"/>
            <a:ext cx="17436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KESIAPSIAGAAN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BA3E9-E67A-4498-98FE-FEF597CB46A3}"/>
              </a:ext>
            </a:extLst>
          </p:cNvPr>
          <p:cNvSpPr txBox="1"/>
          <p:nvPr/>
        </p:nvSpPr>
        <p:spPr>
          <a:xfrm>
            <a:off x="5037871" y="6187370"/>
            <a:ext cx="205440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TANGGAP DARURAT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C7693-08CB-4473-B646-69C8956C4BC7}"/>
              </a:ext>
            </a:extLst>
          </p:cNvPr>
          <p:cNvSpPr txBox="1"/>
          <p:nvPr/>
        </p:nvSpPr>
        <p:spPr>
          <a:xfrm>
            <a:off x="7148798" y="6187370"/>
            <a:ext cx="134203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PEMULIHAN</a:t>
            </a:r>
            <a:endParaRPr lang="en-ID" dirty="0"/>
          </a:p>
        </p:txBody>
      </p:sp>
      <p:sp>
        <p:nvSpPr>
          <p:cNvPr id="11" name="Title 22"/>
          <p:cNvSpPr>
            <a:spLocks noGrp="1"/>
          </p:cNvSpPr>
          <p:nvPr>
            <p:ph type="title"/>
          </p:nvPr>
        </p:nvSpPr>
        <p:spPr>
          <a:xfrm>
            <a:off x="0" y="0"/>
            <a:ext cx="9145270" cy="55215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PIRAMIDA PENILAIAN</a:t>
            </a:r>
            <a:br>
              <a:rPr lang="id-ID" sz="20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0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KRITERIA SENSITIVITAS DAN RESPONS PERUSAHAAN TERHADAP KEBENCANAAN</a:t>
            </a:r>
            <a:endParaRPr lang="id-ID" sz="2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01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909" y="-1"/>
            <a:ext cx="9615054" cy="6953061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80479" y="-7495"/>
            <a:ext cx="6068774" cy="88963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JENIS KETERLIBATAN</a:t>
            </a:r>
            <a:br>
              <a:rPr lang="id-ID" sz="20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0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KRITERIA SENSITIVITAS DAN RESPONS PERUSAHAAN TERHADAP KEBENCANAAN</a:t>
            </a:r>
            <a:endParaRPr lang="id-ID" sz="2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D009-0BEF-481B-9FA6-782E638D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76" y="70199"/>
            <a:ext cx="8229600" cy="571500"/>
          </a:xfrm>
        </p:spPr>
        <p:txBody>
          <a:bodyPr/>
          <a:lstStyle/>
          <a:p>
            <a:r>
              <a:rPr lang="en-US" sz="2000" b="1" dirty="0"/>
              <a:t>REVIEW COMDEV PT PUPUK KALTIM </a:t>
            </a:r>
            <a:br>
              <a:rPr lang="en-US" sz="2000" b="1" dirty="0"/>
            </a:br>
            <a:r>
              <a:rPr lang="en-US" sz="2000" b="1" dirty="0"/>
              <a:t>TAHUN 2018-2019</a:t>
            </a:r>
            <a:endParaRPr lang="en-ID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D4C02-09C5-45AA-8E02-C4D3A4F3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45" y="778598"/>
            <a:ext cx="4636262" cy="2281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F03F1-E904-41C7-BF25-93A8F83A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77" y="3277354"/>
            <a:ext cx="8431499" cy="35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45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BAC4729A-A600-4061-B32A-D0D32A7A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400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077"/>
            <a:ext cx="9144000" cy="5211792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-5458" y="7689"/>
            <a:ext cx="9144000" cy="795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PERJALANAN PROPER</a:t>
            </a:r>
          </a:p>
        </p:txBody>
      </p:sp>
    </p:spTree>
    <p:extLst>
      <p:ext uri="{BB962C8B-B14F-4D97-AF65-F5344CB8AC3E}">
        <p14:creationId xmlns:p14="http://schemas.microsoft.com/office/powerpoint/2010/main" val="316952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" y="1302300"/>
            <a:ext cx="4918101" cy="4993569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-5458" y="7689"/>
            <a:ext cx="4491734" cy="795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TREN PERINGKAT PROPER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705861-1861-4E21-94A5-9597597EE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10" y="1215708"/>
            <a:ext cx="3974431" cy="462296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DE5F0C-5CD5-4B9B-B9AF-DE85116FE4BD}"/>
              </a:ext>
            </a:extLst>
          </p:cNvPr>
          <p:cNvSpPr/>
          <p:nvPr/>
        </p:nvSpPr>
        <p:spPr>
          <a:xfrm>
            <a:off x="4919605" y="716597"/>
            <a:ext cx="4165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TINGKAT KETAATAN PROPER 2019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11651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85750" y="348089"/>
            <a:ext cx="864393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d-ID" altLang="id-ID" sz="2400" b="1" dirty="0">
                <a:latin typeface="Bookman Old Style" panose="02050604050505020204" pitchFamily="18" charset="0"/>
              </a:rPr>
              <a:t>PROPER MENDORONG LEBIH DARI KETAATAN</a:t>
            </a:r>
          </a:p>
          <a:p>
            <a:pPr algn="ctr">
              <a:defRPr/>
            </a:pPr>
            <a:r>
              <a:rPr lang="id-ID" altLang="id-ID" sz="2400" b="1" dirty="0">
                <a:latin typeface="Bookman Old Style" panose="02050604050505020204" pitchFamily="18" charset="0"/>
              </a:rPr>
              <a:t>KOMPONEN PENILAIAN HIJAU DAN EMAS</a:t>
            </a:r>
            <a:endParaRPr lang="en-US" altLang="id-ID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96259" name="Table 96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49731"/>
              </p:ext>
            </p:extLst>
          </p:nvPr>
        </p:nvGraphicFramePr>
        <p:xfrm>
          <a:off x="357188" y="1211263"/>
          <a:ext cx="8535987" cy="4651377"/>
        </p:xfrm>
        <a:graphic>
          <a:graphicData uri="http://schemas.openxmlformats.org/drawingml/2006/table">
            <a:tbl>
              <a:tblPr/>
              <a:tblGrid>
                <a:gridCol w="64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kumimoji="0" lang="id-ID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Komponen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d-ID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endParaRPr kumimoji="0" lang="id-ID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Nilai</a:t>
                      </a:r>
                      <a:endParaRPr kumimoji="0" lang="id-ID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</a:pPr>
                      <a:r>
                        <a:rPr kumimoji="0" lang="id-ID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Ringkasan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Lingkungan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id-ID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id-ID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</a:pPr>
                      <a:r>
                        <a:rPr kumimoji="0" lang="id-ID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Manajeme</a:t>
                      </a: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Lingkungan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id-ID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</a:pPr>
                      <a:r>
                        <a:rPr kumimoji="0" lang="id-ID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Pemanfatan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Daya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d-ID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d-ID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lphaLcParenR"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efisiensi energ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lphaLcParenR"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penurunan emisi dan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gas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kaca</a:t>
                      </a: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lphaLcParenR"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efisiensi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air;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lphaLcParenR"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penurunan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limbah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B3;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lphaLcParenR"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3R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sampah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lphaLcParenR"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keanekaragaman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hayati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id-ID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Masyarakat</a:t>
                      </a: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lphaLcParenR"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Tingkat Penilaian Hijau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lphaLcParenR"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Tingkat Penilaian Emas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id-ID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Kualitatif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C20114-4652-44A8-B1F2-CD428B8E20F3}"/>
              </a:ext>
            </a:extLst>
          </p:cNvPr>
          <p:cNvSpPr txBox="1"/>
          <p:nvPr/>
        </p:nvSpPr>
        <p:spPr>
          <a:xfrm>
            <a:off x="637081" y="6078511"/>
            <a:ext cx="492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Peraturan</a:t>
            </a:r>
            <a:r>
              <a:rPr lang="en-US" dirty="0"/>
              <a:t> Menteri LH </a:t>
            </a:r>
            <a:r>
              <a:rPr lang="en-US" dirty="0" err="1"/>
              <a:t>Nomor</a:t>
            </a:r>
            <a:r>
              <a:rPr lang="en-US" dirty="0"/>
              <a:t> 03 </a:t>
            </a:r>
            <a:r>
              <a:rPr lang="en-US" dirty="0" err="1"/>
              <a:t>tahun</a:t>
            </a:r>
            <a:r>
              <a:rPr lang="en-US" dirty="0"/>
              <a:t> 2014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232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>
            <a:graphicFrameLocks/>
          </p:cNvGraphicFramePr>
          <p:nvPr/>
        </p:nvGraphicFramePr>
        <p:xfrm>
          <a:off x="257492" y="971550"/>
          <a:ext cx="8783003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532" name="Group 13"/>
          <p:cNvGrpSpPr/>
          <p:nvPr/>
        </p:nvGrpSpPr>
        <p:grpSpPr>
          <a:xfrm>
            <a:off x="4279177" y="1461769"/>
            <a:ext cx="1021405" cy="4734560"/>
            <a:chOff x="2945415" y="2049363"/>
            <a:chExt cx="1021722" cy="4475981"/>
          </a:xfrm>
        </p:grpSpPr>
        <p:cxnSp>
          <p:nvCxnSpPr>
            <p:cNvPr id="6" name="Straight Connector 5"/>
            <p:cNvCxnSpPr>
              <a:endCxn id="22545" idx="2"/>
            </p:cNvCxnSpPr>
            <p:nvPr/>
          </p:nvCxnSpPr>
          <p:spPr>
            <a:xfrm flipH="1" flipV="1">
              <a:off x="3456708" y="2688103"/>
              <a:ext cx="13339" cy="3837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6"/>
            <p:cNvSpPr txBox="1"/>
            <p:nvPr/>
          </p:nvSpPr>
          <p:spPr>
            <a:xfrm>
              <a:off x="2945415" y="2049363"/>
              <a:ext cx="1021722" cy="638740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id-ID" altLang="id-ID" sz="1400" b="1" dirty="0">
                  <a:solidFill>
                    <a:prstClr val="white"/>
                  </a:solidFill>
                </a:rPr>
                <a:t>Rata-rata</a:t>
              </a:r>
            </a:p>
            <a:p>
              <a:pPr algn="ctr"/>
              <a:r>
                <a:rPr lang="id-ID" altLang="id-ID" sz="2400" b="1" dirty="0">
                  <a:solidFill>
                    <a:prstClr val="white"/>
                  </a:solidFill>
                </a:rPr>
                <a:t>43,76</a:t>
              </a:r>
            </a:p>
          </p:txBody>
        </p:sp>
      </p:grp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79883" y="-26987"/>
            <a:ext cx="8860612" cy="1143000"/>
          </a:xfrm>
          <a:noFill/>
        </p:spPr>
        <p:txBody>
          <a:bodyPr vert="horz" wrap="square" lIns="91440" tIns="45720" rIns="91440" bIns="45720" anchor="ctr"/>
          <a:lstStyle/>
          <a:p>
            <a:pPr marL="0" indent="0" algn="ctr" eaLnBrk="1" hangingPunct="1">
              <a:buNone/>
            </a:pPr>
            <a:r>
              <a:rPr lang="id-ID" altLang="en-US" sz="2800" b="1" dirty="0">
                <a:sym typeface="+mn-ea"/>
              </a:rPr>
              <a:t>NILAI DRKPL </a:t>
            </a:r>
            <a:r>
              <a:rPr lang="en-US" altLang="en-US" sz="2800" b="1" dirty="0">
                <a:sym typeface="+mn-ea"/>
              </a:rPr>
              <a:t>TAHUN</a:t>
            </a:r>
            <a:r>
              <a:rPr lang="id-ID" altLang="en-US" sz="2800" b="1" dirty="0">
                <a:sym typeface="+mn-ea"/>
              </a:rPr>
              <a:t> 2019</a:t>
            </a:r>
            <a:r>
              <a:rPr lang="en-US" altLang="en-US" sz="2800" b="1" dirty="0">
                <a:sym typeface="+mn-ea"/>
              </a:rPr>
              <a:t> UNTUK INDUSTRI</a:t>
            </a:r>
            <a:r>
              <a:rPr lang="id-ID" altLang="en-US" sz="2800" b="1" dirty="0">
                <a:sym typeface="+mn-ea"/>
              </a:rPr>
              <a:t> PUPUK</a:t>
            </a:r>
            <a:endParaRPr lang="id-ID" alt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45735" y="4786356"/>
          <a:ext cx="1880451" cy="34798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88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Pupuk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Kaltim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00582" y="2502521"/>
          <a:ext cx="1880451" cy="34798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88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Pupuk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Kujang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61,5</a:t>
                      </a:r>
                    </a:p>
                  </a:txBody>
                  <a:tcPr marL="12700" marR="12700" marT="12700" marB="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85325" y="2891762"/>
          <a:ext cx="1880451" cy="34798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88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Petrokimia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Gresik</a:t>
                      </a:r>
                    </a:p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55480" y="4354180"/>
          <a:ext cx="1880451" cy="34798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88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Pupuk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Sriwijaya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12700" marR="12700" marT="12700" marB="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02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515193" cy="757003"/>
          </a:xfrm>
          <a:solidFill>
            <a:schemeClr val="accent3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b="1" dirty="0"/>
              <a:t>   </a:t>
            </a:r>
            <a:r>
              <a:rPr lang="en-US" altLang="id-ID" sz="2700" b="1" dirty="0"/>
              <a:t>SISTEM PENILAIAN HIJAU</a:t>
            </a:r>
          </a:p>
        </p:txBody>
      </p:sp>
      <p:grpSp>
        <p:nvGrpSpPr>
          <p:cNvPr id="26627" name="Group 33"/>
          <p:cNvGrpSpPr/>
          <p:nvPr/>
        </p:nvGrpSpPr>
        <p:grpSpPr bwMode="auto">
          <a:xfrm>
            <a:off x="175110" y="3429000"/>
            <a:ext cx="3515193" cy="3246437"/>
            <a:chOff x="2699" y="1253"/>
            <a:chExt cx="2663" cy="2045"/>
          </a:xfrm>
        </p:grpSpPr>
        <p:grpSp>
          <p:nvGrpSpPr>
            <p:cNvPr id="26648" name="Group 11"/>
            <p:cNvGrpSpPr/>
            <p:nvPr/>
          </p:nvGrpSpPr>
          <p:grpSpPr bwMode="auto">
            <a:xfrm>
              <a:off x="2699" y="1253"/>
              <a:ext cx="2592" cy="1789"/>
              <a:chOff x="3259351" y="1259116"/>
              <a:chExt cx="7010396" cy="3048001"/>
            </a:xfrm>
          </p:grpSpPr>
          <p:graphicFrame>
            <p:nvGraphicFramePr>
              <p:cNvPr id="4" name="Chart 3"/>
              <p:cNvGraphicFramePr/>
              <p:nvPr/>
            </p:nvGraphicFramePr>
            <p:xfrm>
              <a:off x="3259351" y="1259116"/>
              <a:ext cx="7010396" cy="30480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6" name="Straight Connector 5"/>
              <p:cNvCxnSpPr/>
              <p:nvPr/>
            </p:nvCxnSpPr>
            <p:spPr>
              <a:xfrm rot="5400000">
                <a:off x="7503582" y="2632335"/>
                <a:ext cx="2589694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3616179" y="2706448"/>
                <a:ext cx="2591398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649" name="TextBox 8"/>
            <p:cNvSpPr txBox="1">
              <a:spLocks noChangeArrowheads="1"/>
            </p:cNvSpPr>
            <p:nvPr/>
          </p:nvSpPr>
          <p:spPr bwMode="auto">
            <a:xfrm>
              <a:off x="2880" y="3067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>
                  <a:ea typeface="Arial" panose="020B0604020202020204" pitchFamily="34" charset="0"/>
                  <a:cs typeface="Arial" panose="020B0604020202020204" pitchFamily="34" charset="0"/>
                </a:rPr>
                <a:t>BIRU</a:t>
              </a:r>
            </a:p>
          </p:txBody>
        </p:sp>
        <p:sp>
          <p:nvSpPr>
            <p:cNvPr id="26650" name="TextBox 9"/>
            <p:cNvSpPr txBox="1">
              <a:spLocks noChangeArrowheads="1"/>
            </p:cNvSpPr>
            <p:nvPr/>
          </p:nvSpPr>
          <p:spPr bwMode="auto">
            <a:xfrm>
              <a:off x="3856" y="3067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>
                  <a:ea typeface="Arial" panose="020B0604020202020204" pitchFamily="34" charset="0"/>
                  <a:cs typeface="Arial" panose="020B0604020202020204" pitchFamily="34" charset="0"/>
                </a:rPr>
                <a:t>HIJAU</a:t>
              </a:r>
            </a:p>
          </p:txBody>
        </p:sp>
        <p:sp>
          <p:nvSpPr>
            <p:cNvPr id="26651" name="TextBox 10"/>
            <p:cNvSpPr txBox="1">
              <a:spLocks noChangeArrowheads="1"/>
            </p:cNvSpPr>
            <p:nvPr/>
          </p:nvSpPr>
          <p:spPr bwMode="auto">
            <a:xfrm>
              <a:off x="4830" y="3063"/>
              <a:ext cx="5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>
                  <a:ea typeface="Arial" panose="020B0604020202020204" pitchFamily="34" charset="0"/>
                  <a:cs typeface="Arial" panose="020B0604020202020204" pitchFamily="34" charset="0"/>
                </a:rPr>
                <a:t>EMAS</a:t>
              </a:r>
            </a:p>
          </p:txBody>
        </p:sp>
      </p:grpSp>
      <p:graphicFrame>
        <p:nvGraphicFramePr>
          <p:cNvPr id="5430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29039"/>
              </p:ext>
            </p:extLst>
          </p:nvPr>
        </p:nvGraphicFramePr>
        <p:xfrm>
          <a:off x="161692" y="981179"/>
          <a:ext cx="3276600" cy="244782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9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Sawit, Kayu lapis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Otomotif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9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Tambang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Migas Distribusi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9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Migas 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9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Migas  UP, Migas LNG, Petrokimia, Pupuk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9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Dll...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9053177-8218-4492-B30D-50B6D97802D3}"/>
              </a:ext>
            </a:extLst>
          </p:cNvPr>
          <p:cNvSpPr/>
          <p:nvPr/>
        </p:nvSpPr>
        <p:spPr>
          <a:xfrm>
            <a:off x="80729" y="2779608"/>
            <a:ext cx="3438525" cy="366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A7505E48-D09F-40F4-A7B8-F83794D69408}"/>
              </a:ext>
            </a:extLst>
          </p:cNvPr>
          <p:cNvGrpSpPr/>
          <p:nvPr/>
        </p:nvGrpSpPr>
        <p:grpSpPr bwMode="auto">
          <a:xfrm>
            <a:off x="3735183" y="3744701"/>
            <a:ext cx="3145299" cy="2747380"/>
            <a:chOff x="2699" y="1253"/>
            <a:chExt cx="2663" cy="2045"/>
          </a:xfrm>
        </p:grpSpPr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2635E2CD-CA0F-4C14-9497-D93A077BD83C}"/>
                </a:ext>
              </a:extLst>
            </p:cNvPr>
            <p:cNvGrpSpPr/>
            <p:nvPr/>
          </p:nvGrpSpPr>
          <p:grpSpPr bwMode="auto">
            <a:xfrm>
              <a:off x="2699" y="1253"/>
              <a:ext cx="2592" cy="1789"/>
              <a:chOff x="3259351" y="1259116"/>
              <a:chExt cx="7010396" cy="3048001"/>
            </a:xfrm>
          </p:grpSpPr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B754EBA0-497D-4381-9D28-E25AF3AD35DD}"/>
                  </a:ext>
                </a:extLst>
              </p:cNvPr>
              <p:cNvGraphicFramePr/>
              <p:nvPr/>
            </p:nvGraphicFramePr>
            <p:xfrm>
              <a:off x="3259351" y="1259116"/>
              <a:ext cx="7010396" cy="30480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DFA7A31-B9DB-4DD7-BAE3-53FCA569D5DB}"/>
                  </a:ext>
                </a:extLst>
              </p:cNvPr>
              <p:cNvCxnSpPr/>
              <p:nvPr/>
            </p:nvCxnSpPr>
            <p:spPr>
              <a:xfrm rot="5400000">
                <a:off x="7503582" y="2632335"/>
                <a:ext cx="2589694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1846917-19D3-4698-843E-F87ECC434BDC}"/>
                  </a:ext>
                </a:extLst>
              </p:cNvPr>
              <p:cNvCxnSpPr/>
              <p:nvPr/>
            </p:nvCxnSpPr>
            <p:spPr>
              <a:xfrm rot="5400000">
                <a:off x="3616179" y="2706448"/>
                <a:ext cx="2591398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02F366C8-8903-41A8-847E-3487139A0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067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>
                  <a:ea typeface="Arial" panose="020B0604020202020204" pitchFamily="34" charset="0"/>
                  <a:cs typeface="Arial" panose="020B0604020202020204" pitchFamily="34" charset="0"/>
                </a:rPr>
                <a:t>BIRU</a:t>
              </a: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11E600BC-3938-4382-8C42-6A9CF225E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" y="3067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>
                  <a:ea typeface="Arial" panose="020B0604020202020204" pitchFamily="34" charset="0"/>
                  <a:cs typeface="Arial" panose="020B0604020202020204" pitchFamily="34" charset="0"/>
                </a:rPr>
                <a:t>HIJAU</a:t>
              </a: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18C0D9CA-14D7-44B7-B46F-9E6AEC811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3063"/>
              <a:ext cx="5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>
                  <a:ea typeface="Arial" panose="020B0604020202020204" pitchFamily="34" charset="0"/>
                  <a:cs typeface="Arial" panose="020B0604020202020204" pitchFamily="34" charset="0"/>
                </a:rPr>
                <a:t>EMAS</a:t>
              </a: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C4B498D6-6245-4BE8-A120-E5D14FE8BF3B}"/>
              </a:ext>
            </a:extLst>
          </p:cNvPr>
          <p:cNvGrpSpPr/>
          <p:nvPr/>
        </p:nvGrpSpPr>
        <p:grpSpPr bwMode="auto">
          <a:xfrm>
            <a:off x="3696698" y="907041"/>
            <a:ext cx="3008674" cy="2581940"/>
            <a:chOff x="2699" y="1253"/>
            <a:chExt cx="2663" cy="2045"/>
          </a:xfrm>
        </p:grpSpPr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id="{6AADA876-D416-4C49-BC28-DA0AF50297D5}"/>
                </a:ext>
              </a:extLst>
            </p:cNvPr>
            <p:cNvGrpSpPr/>
            <p:nvPr/>
          </p:nvGrpSpPr>
          <p:grpSpPr bwMode="auto">
            <a:xfrm>
              <a:off x="2699" y="1253"/>
              <a:ext cx="2592" cy="1789"/>
              <a:chOff x="3259351" y="1259116"/>
              <a:chExt cx="7010396" cy="3048001"/>
            </a:xfrm>
          </p:grpSpPr>
          <p:graphicFrame>
            <p:nvGraphicFramePr>
              <p:cNvPr id="35" name="Chart 34">
                <a:extLst>
                  <a:ext uri="{FF2B5EF4-FFF2-40B4-BE49-F238E27FC236}">
                    <a16:creationId xmlns:a16="http://schemas.microsoft.com/office/drawing/2014/main" id="{68EE1E81-A987-4039-8968-55D3379DC937}"/>
                  </a:ext>
                </a:extLst>
              </p:cNvPr>
              <p:cNvGraphicFramePr/>
              <p:nvPr/>
            </p:nvGraphicFramePr>
            <p:xfrm>
              <a:off x="3259351" y="1259116"/>
              <a:ext cx="7010396" cy="30480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8993B79-F430-4E7B-B602-616F76A80521}"/>
                  </a:ext>
                </a:extLst>
              </p:cNvPr>
              <p:cNvCxnSpPr/>
              <p:nvPr/>
            </p:nvCxnSpPr>
            <p:spPr>
              <a:xfrm rot="5400000">
                <a:off x="7503582" y="2632335"/>
                <a:ext cx="2589694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65B16C9-1F97-4A64-BEDC-5781F7C49881}"/>
                  </a:ext>
                </a:extLst>
              </p:cNvPr>
              <p:cNvCxnSpPr/>
              <p:nvPr/>
            </p:nvCxnSpPr>
            <p:spPr>
              <a:xfrm rot="5400000">
                <a:off x="3616179" y="2706448"/>
                <a:ext cx="2591398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BF3E7195-CF71-47D1-AB61-C2681DC30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067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>
                  <a:ea typeface="Arial" panose="020B0604020202020204" pitchFamily="34" charset="0"/>
                  <a:cs typeface="Arial" panose="020B0604020202020204" pitchFamily="34" charset="0"/>
                </a:rPr>
                <a:t>BIRU</a:t>
              </a:r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4D4E6E74-D7D4-49AB-AEDD-E7D974B92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" y="3067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 dirty="0">
                  <a:ea typeface="Arial" panose="020B0604020202020204" pitchFamily="34" charset="0"/>
                  <a:cs typeface="Arial" panose="020B0604020202020204" pitchFamily="34" charset="0"/>
                </a:rPr>
                <a:t>HIJAU</a:t>
              </a: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A6067A1B-C5D1-4E0B-895C-DCF139A00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3063"/>
              <a:ext cx="5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800" b="1">
                  <a:ea typeface="Arial" panose="020B0604020202020204" pitchFamily="34" charset="0"/>
                  <a:cs typeface="Arial" panose="020B0604020202020204" pitchFamily="34" charset="0"/>
                </a:rPr>
                <a:t>EMAS</a:t>
              </a:r>
            </a:p>
          </p:txBody>
        </p:sp>
      </p:grpSp>
      <p:sp>
        <p:nvSpPr>
          <p:cNvPr id="38" name="TextBox 20">
            <a:extLst>
              <a:ext uri="{FF2B5EF4-FFF2-40B4-BE49-F238E27FC236}">
                <a16:creationId xmlns:a16="http://schemas.microsoft.com/office/drawing/2014/main" id="{5FB0EDA8-E236-4B70-94EA-6AD2420A6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003" y="2913704"/>
            <a:ext cx="191187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4800" dirty="0">
                <a:solidFill>
                  <a:srgbClr val="CC9900"/>
                </a:solidFill>
                <a:latin typeface="Footlight MT Light" panose="0204060206030A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>
                <a:solidFill>
                  <a:srgbClr val="FCC9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id-ID" sz="2400" b="1" dirty="0" err="1">
                <a:solidFill>
                  <a:srgbClr val="FCC9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konsistensi</a:t>
            </a:r>
            <a:endParaRPr lang="en-US" altLang="id-ID" sz="2400" b="1" dirty="0">
              <a:solidFill>
                <a:srgbClr val="FCC9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B21A78A-0812-4677-A3A5-B67C51604E6E}"/>
              </a:ext>
            </a:extLst>
          </p:cNvPr>
          <p:cNvSpPr txBox="1">
            <a:spLocks/>
          </p:cNvSpPr>
          <p:nvPr/>
        </p:nvSpPr>
        <p:spPr bwMode="auto">
          <a:xfrm>
            <a:off x="3690303" y="67455"/>
            <a:ext cx="5236570" cy="6955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id-ID" sz="2400" b="1" dirty="0">
                <a:solidFill>
                  <a:srgbClr val="CC9900"/>
                </a:solidFill>
                <a:latin typeface="Footlight MT Light" panose="0204060206030A020304" pitchFamily="18" charset="0"/>
              </a:rPr>
              <a:t>   </a:t>
            </a:r>
            <a:r>
              <a:rPr lang="en-US" altLang="id-ID" sz="2400" b="1" dirty="0">
                <a:latin typeface="Footlight MT Light" panose="0204060206030A020304" pitchFamily="18" charset="0"/>
              </a:rPr>
              <a:t>KANDIDAT EMAS  </a:t>
            </a:r>
            <a:endParaRPr lang="en-US" altLang="id-ID" sz="2400" dirty="0"/>
          </a:p>
        </p:txBody>
      </p:sp>
    </p:spTree>
    <p:extLst>
      <p:ext uri="{BB962C8B-B14F-4D97-AF65-F5344CB8AC3E}">
        <p14:creationId xmlns:p14="http://schemas.microsoft.com/office/powerpoint/2010/main" val="27101195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</p:nvPr>
        </p:nvGraphicFramePr>
        <p:xfrm>
          <a:off x="628650" y="1142683"/>
          <a:ext cx="7886700" cy="549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0" y="-6522"/>
            <a:ext cx="9144000" cy="9674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en-US" sz="2000" b="1" i="1" dirty="0">
                <a:solidFill>
                  <a:schemeClr val="tx1"/>
                </a:solidFill>
              </a:rPr>
              <a:t>TREN PASSING GRADE</a:t>
            </a:r>
            <a:r>
              <a:rPr lang="id-ID" altLang="en-US" sz="2000" b="1" dirty="0">
                <a:solidFill>
                  <a:schemeClr val="tx1"/>
                </a:solidFill>
              </a:rPr>
              <a:t>- KELOMPOK </a:t>
            </a:r>
            <a:r>
              <a:rPr lang="id-ID" altLang="en-US" sz="2000" dirty="0">
                <a:solidFill>
                  <a:schemeClr val="tx1"/>
                </a:solidFill>
              </a:rPr>
              <a:t>MIGAS RU, </a:t>
            </a:r>
            <a:r>
              <a:rPr lang="id-ID" altLang="en-US" sz="2000" b="1" dirty="0">
                <a:solidFill>
                  <a:schemeClr val="tx1"/>
                </a:solidFill>
              </a:rPr>
              <a:t>PUPUK</a:t>
            </a:r>
            <a:r>
              <a:rPr lang="id-ID" altLang="en-US" sz="2000" dirty="0">
                <a:solidFill>
                  <a:schemeClr val="tx1"/>
                </a:solidFill>
              </a:rPr>
              <a:t>, PLTU, SEMEN, MIGAS LNG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04" y="6509077"/>
            <a:ext cx="4426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Keterangan</a:t>
            </a:r>
            <a:r>
              <a:rPr lang="en-US" sz="1200" dirty="0"/>
              <a:t>: </a:t>
            </a:r>
            <a:r>
              <a:rPr lang="en-US" sz="1200" dirty="0" err="1"/>
              <a:t>Tahun</a:t>
            </a:r>
            <a:r>
              <a:rPr lang="en-US" sz="1200" dirty="0"/>
              <a:t> 2018 </a:t>
            </a:r>
            <a:r>
              <a:rPr lang="en-US" sz="1200" dirty="0" err="1"/>
              <a:t>Industri</a:t>
            </a:r>
            <a:r>
              <a:rPr lang="en-US" sz="1200" dirty="0"/>
              <a:t> </a:t>
            </a:r>
            <a:r>
              <a:rPr lang="en-US" sz="1200" dirty="0" err="1"/>
              <a:t>Pupuk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tersendiri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0868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04JhTTXUWdaMRQcm8X5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.s_oicJkqh7jT7wxEA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tiqOsrxkuMf_AYhbCO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e5lH2jTkOloV_YVsUqCQ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1193</Words>
  <Application>Microsoft Office PowerPoint</Application>
  <PresentationFormat>On-screen Show (4:3)</PresentationFormat>
  <Paragraphs>272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Arial Narrow</vt:lpstr>
      <vt:lpstr>Bookman Old Style</vt:lpstr>
      <vt:lpstr>Calibri</vt:lpstr>
      <vt:lpstr>Carlito</vt:lpstr>
      <vt:lpstr>Footlight MT Light</vt:lpstr>
      <vt:lpstr>Futura Medium</vt:lpstr>
      <vt:lpstr>Symbol</vt:lpstr>
      <vt:lpstr>Times New Roman</vt:lpstr>
      <vt:lpstr>Verdana</vt:lpstr>
      <vt:lpstr>Wingdings</vt:lpstr>
      <vt:lpstr>6_Office Theme</vt:lpstr>
      <vt:lpstr>think-cell Slide</vt:lpstr>
      <vt:lpstr>PENGEMBANGAN MASYARAKAT  PADA PROGRAM PENILAIAN PERINGKAT KINERJA PERUSAHAAN DALAM PENGELOLAAN LINGKUNGAN HIDUP (PROPER) </vt:lpstr>
      <vt:lpstr>Definisi PROPER</vt:lpstr>
      <vt:lpstr>PowerPoint Presentation</vt:lpstr>
      <vt:lpstr>PowerPoint Presentation</vt:lpstr>
      <vt:lpstr>PowerPoint Presentation</vt:lpstr>
      <vt:lpstr>PowerPoint Presentation</vt:lpstr>
      <vt:lpstr>NILAI DRKPL TAHUN 2019 UNTUK INDUSTRI PUPUK</vt:lpstr>
      <vt:lpstr>   SISTEM PENILAIAN HIJAU</vt:lpstr>
      <vt:lpstr>PowerPoint Presentation</vt:lpstr>
      <vt:lpstr>PowerPoint Presentation</vt:lpstr>
      <vt:lpstr>PowerPoint Presentation</vt:lpstr>
      <vt:lpstr>PowerPoint Presentation</vt:lpstr>
      <vt:lpstr>3R LIMBAH B3</vt:lpstr>
      <vt:lpstr>PENURUNAN EMISI</vt:lpstr>
      <vt:lpstr>KEANEKARAGAMAN HAYATI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Indikator Penilaian Proper sesuai Peraturan Menteri Lingkungan Hidup No 3 Tahun 2014</vt:lpstr>
      <vt:lpstr>PowerPoint Presentation</vt:lpstr>
      <vt:lpstr>4 b. Perencanaan Strategis dan Rencana Kerja Comdev </vt:lpstr>
      <vt:lpstr>4 b. Rencana Kerja Comdev </vt:lpstr>
      <vt:lpstr>5.  Implementasi </vt:lpstr>
      <vt:lpstr>6. e. Dokumen Evaluasi </vt:lpstr>
      <vt:lpstr>PowerPoint Presentation</vt:lpstr>
      <vt:lpstr>KRITERIA PENILAIAN EMAS</vt:lpstr>
      <vt:lpstr>LATAR BELAKANG KRITERIA SENSITIVITAS DAN RESPONS PERUSAHAAN TERHADAP KEBENCANAAN</vt:lpstr>
      <vt:lpstr>BENTUK DAN SKALA BENCANA KRITERIA SENSITIVITAS DAN RESPONS PERUSAHAAN TERHADAP KEBENCANAAN</vt:lpstr>
      <vt:lpstr>ASPEK PENILAIAN KRITERIA SENSITIVITAS DAN RESPONS PERUSAHAAN TERHADAP KEBENCANAAN</vt:lpstr>
      <vt:lpstr>PIRAMIDA PENILAIAN KRITERIA SENSITIVITAS DAN RESPONS PERUSAHAAN TERHADAP KEBENCANAAN</vt:lpstr>
      <vt:lpstr>JENIS KETERLIBATAN KRITERIA SENSITIVITAS DAN RESPONS PERUSAHAAN TERHADAP KEBENCANAAN</vt:lpstr>
      <vt:lpstr>REVIEW COMDEV PT PUPUK KALTIM  TAHUN 2018-2019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Sigit Reliantoro</dc:creator>
  <cp:lastModifiedBy>luckmi purwandari</cp:lastModifiedBy>
  <cp:revision>169</cp:revision>
  <dcterms:created xsi:type="dcterms:W3CDTF">2018-12-27T02:27:00Z</dcterms:created>
  <dcterms:modified xsi:type="dcterms:W3CDTF">2020-09-03T01:32:33Z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1033-11.2.0.9169</vt:lpwstr>
  </property>
</Properties>
</file>