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304" r:id="rId2"/>
    <p:sldId id="336" r:id="rId3"/>
    <p:sldId id="339" r:id="rId4"/>
    <p:sldId id="338" r:id="rId5"/>
    <p:sldId id="315" r:id="rId6"/>
    <p:sldId id="340" r:id="rId7"/>
    <p:sldId id="305" r:id="rId8"/>
    <p:sldId id="306" r:id="rId9"/>
    <p:sldId id="316" r:id="rId10"/>
    <p:sldId id="307" r:id="rId11"/>
    <p:sldId id="308" r:id="rId12"/>
    <p:sldId id="312" r:id="rId13"/>
    <p:sldId id="313" r:id="rId14"/>
    <p:sldId id="320" r:id="rId15"/>
    <p:sldId id="332" r:id="rId16"/>
    <p:sldId id="342" r:id="rId17"/>
    <p:sldId id="334" r:id="rId18"/>
    <p:sldId id="335" r:id="rId19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9900"/>
    <a:srgbClr val="FF00FF"/>
    <a:srgbClr val="FFC000"/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792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76A7E1-8415-474A-9CFC-5F2EE388A2E1}" type="datetimeFigureOut">
              <a:rPr lang="en-US" smtClean="0"/>
              <a:t>8/31/2020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4AC034-11E5-4F5F-A4B6-8F4FA28AE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610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6B8B9-7F84-4EDB-A58F-E55CB7B38D83}" type="datetimeFigureOut">
              <a:rPr lang="en-US" smtClean="0"/>
              <a:t>8/31/2020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CD12F-86EA-4997-9C47-639142423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5757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6B8B9-7F84-4EDB-A58F-E55CB7B38D83}" type="datetimeFigureOut">
              <a:rPr lang="en-US" smtClean="0"/>
              <a:t>8/31/2020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CD12F-86EA-4997-9C47-639142423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0499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6B8B9-7F84-4EDB-A58F-E55CB7B38D83}" type="datetimeFigureOut">
              <a:rPr lang="en-US" smtClean="0"/>
              <a:t>8/31/2020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CD12F-86EA-4997-9C47-639142423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082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6B8B9-7F84-4EDB-A58F-E55CB7B38D83}" type="datetimeFigureOut">
              <a:rPr lang="en-US" smtClean="0"/>
              <a:t>8/31/2020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CD12F-86EA-4997-9C47-639142423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951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6B8B9-7F84-4EDB-A58F-E55CB7B38D83}" type="datetimeFigureOut">
              <a:rPr lang="en-US" smtClean="0"/>
              <a:t>8/31/2020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CD12F-86EA-4997-9C47-639142423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5682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6B8B9-7F84-4EDB-A58F-E55CB7B38D83}" type="datetimeFigureOut">
              <a:rPr lang="en-US" smtClean="0"/>
              <a:t>8/31/2020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CD12F-86EA-4997-9C47-639142423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035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6B8B9-7F84-4EDB-A58F-E55CB7B38D83}" type="datetimeFigureOut">
              <a:rPr lang="en-US" smtClean="0"/>
              <a:t>8/31/2020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CD12F-86EA-4997-9C47-639142423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010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6B8B9-7F84-4EDB-A58F-E55CB7B38D83}" type="datetimeFigureOut">
              <a:rPr lang="en-US" smtClean="0"/>
              <a:t>8/31/2020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CD12F-86EA-4997-9C47-639142423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283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6B8B9-7F84-4EDB-A58F-E55CB7B38D83}" type="datetimeFigureOut">
              <a:rPr lang="en-US" smtClean="0"/>
              <a:t>8/31/2020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CD12F-86EA-4997-9C47-639142423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6544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6B8B9-7F84-4EDB-A58F-E55CB7B38D83}" type="datetimeFigureOut">
              <a:rPr lang="en-US" smtClean="0"/>
              <a:t>8/31/2020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CD12F-86EA-4997-9C47-639142423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5407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6B8B9-7F84-4EDB-A58F-E55CB7B38D83}" type="datetimeFigureOut">
              <a:rPr lang="en-US" smtClean="0"/>
              <a:t>8/31/2020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CD12F-86EA-4997-9C47-639142423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68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F6B8B9-7F84-4EDB-A58F-E55CB7B38D83}" type="datetimeFigureOut">
              <a:rPr lang="en-US" smtClean="0"/>
              <a:t>8/31/2020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2CD12F-86EA-4997-9C47-639142423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310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844654"/>
            <a:ext cx="8503920" cy="3474720"/>
          </a:xfrm>
          <a:solidFill>
            <a:schemeClr val="bg1"/>
          </a:solidFill>
        </p:spPr>
        <p:txBody>
          <a:bodyPr anchor="ctr"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dirty="0" err="1" smtClean="0"/>
              <a:t>Pemanfaatan</a:t>
            </a:r>
            <a:r>
              <a:rPr lang="en-US" dirty="0" smtClean="0"/>
              <a:t> Larva Black </a:t>
            </a:r>
            <a:r>
              <a:rPr lang="en-US" dirty="0"/>
              <a:t>Soldier </a:t>
            </a:r>
            <a:r>
              <a:rPr lang="en-US" dirty="0" smtClean="0"/>
              <a:t>Fly </a:t>
            </a:r>
            <a:r>
              <a:rPr lang="en-US" dirty="0" smtClean="0"/>
              <a:t>(BSF)</a:t>
            </a:r>
          </a:p>
          <a:p>
            <a:pPr marL="0" indent="0" algn="ctr">
              <a:buNone/>
            </a:pP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Biokonversi</a:t>
            </a:r>
            <a:r>
              <a:rPr lang="en-US" dirty="0" smtClean="0"/>
              <a:t> </a:t>
            </a:r>
            <a:r>
              <a:rPr lang="en-US" dirty="0" err="1" smtClean="0"/>
              <a:t>Sampah</a:t>
            </a:r>
            <a:r>
              <a:rPr lang="en-US" dirty="0"/>
              <a:t> </a:t>
            </a:r>
            <a:r>
              <a:rPr lang="en-US" dirty="0" smtClean="0"/>
              <a:t>Kota </a:t>
            </a: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di </a:t>
            </a:r>
            <a:r>
              <a:rPr lang="en-US" dirty="0" smtClean="0"/>
              <a:t>TSPT </a:t>
            </a:r>
            <a:r>
              <a:rPr lang="en-US" dirty="0" err="1" smtClean="0"/>
              <a:t>Bessai</a:t>
            </a:r>
            <a:r>
              <a:rPr lang="en-US" dirty="0"/>
              <a:t> </a:t>
            </a:r>
            <a:r>
              <a:rPr lang="en-US" dirty="0" err="1" smtClean="0"/>
              <a:t>Berinta</a:t>
            </a:r>
            <a:r>
              <a:rPr lang="en-US" dirty="0" smtClean="0"/>
              <a:t>, </a:t>
            </a:r>
            <a:r>
              <a:rPr lang="en-US" dirty="0" err="1" smtClean="0"/>
              <a:t>Bontang</a:t>
            </a: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Abdul </a:t>
            </a:r>
            <a:r>
              <a:rPr lang="en-US" dirty="0" err="1" smtClean="0"/>
              <a:t>Kahar</a:t>
            </a:r>
            <a:endParaRPr lang="en-US" dirty="0" smtClean="0"/>
          </a:p>
          <a:p>
            <a:pPr marL="0" indent="0" algn="ctr">
              <a:buNone/>
            </a:pPr>
            <a:r>
              <a:rPr lang="en-US" sz="1400" dirty="0" err="1" smtClean="0"/>
              <a:t>Fakultas</a:t>
            </a:r>
            <a:r>
              <a:rPr lang="en-US" sz="1400" dirty="0" smtClean="0"/>
              <a:t> </a:t>
            </a:r>
            <a:r>
              <a:rPr lang="en-US" sz="1400" dirty="0" err="1" smtClean="0"/>
              <a:t>Teknik</a:t>
            </a:r>
            <a:r>
              <a:rPr lang="en-US" sz="1400" dirty="0" smtClean="0"/>
              <a:t> </a:t>
            </a:r>
            <a:r>
              <a:rPr lang="en-US" sz="1400" dirty="0" err="1" smtClean="0"/>
              <a:t>Universitas</a:t>
            </a:r>
            <a:r>
              <a:rPr lang="en-US" sz="1400" dirty="0" smtClean="0"/>
              <a:t> </a:t>
            </a:r>
            <a:r>
              <a:rPr lang="en-US" sz="1400" dirty="0" err="1" smtClean="0"/>
              <a:t>Mulawarman</a:t>
            </a:r>
            <a:endParaRPr lang="en-US" sz="1400" dirty="0" smtClean="0"/>
          </a:p>
          <a:p>
            <a:pPr marL="0" indent="0" algn="ctr">
              <a:buNone/>
            </a:pPr>
            <a:endParaRPr lang="en-US" sz="1400" dirty="0" smtClean="0"/>
          </a:p>
          <a:p>
            <a:pPr marL="0" indent="0" algn="ctr">
              <a:buNone/>
            </a:pPr>
            <a:r>
              <a:rPr lang="en-US" sz="1400" dirty="0"/>
              <a:t> </a:t>
            </a:r>
            <a:r>
              <a:rPr lang="en-US" sz="1400" dirty="0" err="1" smtClean="0"/>
              <a:t>Disampaikan</a:t>
            </a:r>
            <a:r>
              <a:rPr lang="en-US" sz="1400" dirty="0" smtClean="0"/>
              <a:t> </a:t>
            </a:r>
            <a:r>
              <a:rPr lang="en-US" sz="1400" dirty="0" err="1" smtClean="0"/>
              <a:t>pada</a:t>
            </a:r>
            <a:r>
              <a:rPr lang="en-US" sz="1400" dirty="0" smtClean="0"/>
              <a:t> </a:t>
            </a:r>
            <a:r>
              <a:rPr lang="en-US" sz="1400" dirty="0" err="1" smtClean="0"/>
              <a:t>acara</a:t>
            </a:r>
            <a:r>
              <a:rPr lang="en-US" sz="1400" dirty="0" smtClean="0"/>
              <a:t> Webinar </a:t>
            </a:r>
            <a:r>
              <a:rPr lang="en-US" sz="1400" dirty="0" err="1"/>
              <a:t>Nasional</a:t>
            </a:r>
            <a:r>
              <a:rPr lang="en-US" sz="1400" dirty="0"/>
              <a:t> "Program Community Development CSR </a:t>
            </a:r>
            <a:r>
              <a:rPr lang="en-US" sz="1400" dirty="0" err="1"/>
              <a:t>Pupuk</a:t>
            </a:r>
            <a:r>
              <a:rPr lang="en-US" sz="1400" dirty="0"/>
              <a:t> </a:t>
            </a:r>
            <a:r>
              <a:rPr lang="en-US" sz="1400" dirty="0" err="1"/>
              <a:t>Kaltim</a:t>
            </a:r>
            <a:r>
              <a:rPr lang="en-US" sz="1400" dirty="0"/>
              <a:t> </a:t>
            </a:r>
            <a:r>
              <a:rPr lang="en-US" sz="1400" dirty="0" err="1"/>
              <a:t>dalam</a:t>
            </a:r>
            <a:r>
              <a:rPr lang="en-US" sz="1400" dirty="0"/>
              <a:t> </a:t>
            </a:r>
            <a:r>
              <a:rPr lang="en-US" sz="1400" dirty="0" err="1"/>
              <a:t>Pengelolaan</a:t>
            </a:r>
            <a:r>
              <a:rPr lang="en-US" sz="1400" dirty="0"/>
              <a:t> </a:t>
            </a:r>
            <a:r>
              <a:rPr lang="en-US" sz="1400" dirty="0" err="1" smtClean="0"/>
              <a:t>Lingkungan</a:t>
            </a:r>
            <a:r>
              <a:rPr lang="en-US" sz="1400" dirty="0" smtClean="0"/>
              <a:t>" </a:t>
            </a:r>
            <a:r>
              <a:rPr lang="en-US" sz="1400" dirty="0" err="1"/>
              <a:t>Rabu</a:t>
            </a:r>
            <a:r>
              <a:rPr lang="en-US" sz="1400" dirty="0"/>
              <a:t>, 02 </a:t>
            </a:r>
            <a:r>
              <a:rPr lang="en-US" sz="1400" dirty="0" err="1"/>
              <a:t>Agustus</a:t>
            </a:r>
            <a:r>
              <a:rPr lang="en-US" sz="1400" dirty="0"/>
              <a:t> </a:t>
            </a:r>
            <a:r>
              <a:rPr lang="en-US" sz="1400" dirty="0" smtClean="0"/>
              <a:t>2020</a:t>
            </a:r>
          </a:p>
          <a:p>
            <a:pPr marL="0" indent="0" algn="ctr">
              <a:buNone/>
            </a:pPr>
            <a:r>
              <a:rPr lang="en-US" sz="1400" dirty="0" err="1" smtClean="0"/>
              <a:t>Kerjasama</a:t>
            </a:r>
            <a:r>
              <a:rPr lang="en-US" sz="1400" dirty="0" smtClean="0"/>
              <a:t> </a:t>
            </a:r>
            <a:r>
              <a:rPr lang="en-US" sz="1400" dirty="0" smtClean="0"/>
              <a:t>FAKULTAS </a:t>
            </a:r>
            <a:r>
              <a:rPr lang="en-US" sz="1400" dirty="0"/>
              <a:t>TEKNIK UNIVERSITAS MULAWARMAN, KLHK RI &amp; PT. PUPUK </a:t>
            </a:r>
            <a:r>
              <a:rPr lang="en-US" sz="1400" dirty="0" smtClean="0"/>
              <a:t>KALTIM</a:t>
            </a:r>
            <a:endParaRPr lang="en-US" sz="1400" dirty="0" smtClean="0"/>
          </a:p>
        </p:txBody>
      </p:sp>
    </p:spTree>
    <p:extLst>
      <p:ext uri="{BB962C8B-B14F-4D97-AF65-F5344CB8AC3E}">
        <p14:creationId xmlns:p14="http://schemas.microsoft.com/office/powerpoint/2010/main" val="3837506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9" t="26471" r="9260" b="23726"/>
          <a:stretch/>
        </p:blipFill>
        <p:spPr>
          <a:xfrm>
            <a:off x="179512" y="976688"/>
            <a:ext cx="4325591" cy="3200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444168"/>
            <a:ext cx="3200400" cy="4267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12" y="13092"/>
            <a:ext cx="6492240" cy="4572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Produk</a:t>
            </a:r>
            <a:r>
              <a:rPr lang="en-US" sz="2400" dirty="0" smtClean="0"/>
              <a:t> </a:t>
            </a:r>
            <a:r>
              <a:rPr lang="en-US" sz="2400" dirty="0" err="1" smtClean="0"/>
              <a:t>pengolahan</a:t>
            </a:r>
            <a:r>
              <a:rPr lang="en-US" sz="2400" dirty="0" smtClean="0"/>
              <a:t> </a:t>
            </a:r>
            <a:r>
              <a:rPr lang="en-US" sz="2400" dirty="0" err="1" smtClean="0"/>
              <a:t>sampah</a:t>
            </a:r>
            <a:r>
              <a:rPr lang="en-US" sz="2400" dirty="0" smtClean="0"/>
              <a:t> </a:t>
            </a:r>
            <a:r>
              <a:rPr lang="en-US" sz="2400" dirty="0" err="1" smtClean="0"/>
              <a:t>kota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Larva BSF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187624" y="3718158"/>
            <a:ext cx="2103120" cy="3657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Larva BSF (maggot)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033676" y="4181040"/>
            <a:ext cx="2468880" cy="3657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Pupuk</a:t>
            </a:r>
            <a:r>
              <a:rPr lang="en-US" dirty="0" smtClean="0"/>
              <a:t> </a:t>
            </a:r>
            <a:r>
              <a:rPr lang="en-US" dirty="0" err="1" smtClean="0"/>
              <a:t>Organik</a:t>
            </a:r>
            <a:r>
              <a:rPr lang="en-US" dirty="0" smtClean="0"/>
              <a:t> </a:t>
            </a:r>
            <a:r>
              <a:rPr lang="en-US" dirty="0" err="1" smtClean="0"/>
              <a:t>padat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6190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592" y="444168"/>
            <a:ext cx="3200400" cy="4267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976688"/>
            <a:ext cx="4267200" cy="3200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63954" y="4345608"/>
            <a:ext cx="246888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Pupuk</a:t>
            </a:r>
            <a:r>
              <a:rPr lang="en-US" dirty="0" smtClean="0"/>
              <a:t> </a:t>
            </a:r>
            <a:r>
              <a:rPr lang="en-US" dirty="0" err="1" smtClean="0"/>
              <a:t>Organik</a:t>
            </a:r>
            <a:r>
              <a:rPr lang="en-US" dirty="0" smtClean="0"/>
              <a:t> </a:t>
            </a:r>
            <a:r>
              <a:rPr lang="en-US" dirty="0" err="1" smtClean="0"/>
              <a:t>Cair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312" y="13092"/>
            <a:ext cx="6492240" cy="4572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Produk</a:t>
            </a:r>
            <a:r>
              <a:rPr lang="en-US" sz="2400" dirty="0" smtClean="0"/>
              <a:t> </a:t>
            </a:r>
            <a:r>
              <a:rPr lang="en-US" sz="2400" dirty="0" err="1" smtClean="0"/>
              <a:t>pengolahan</a:t>
            </a:r>
            <a:r>
              <a:rPr lang="en-US" sz="2400" dirty="0" smtClean="0"/>
              <a:t> </a:t>
            </a:r>
            <a:r>
              <a:rPr lang="en-US" sz="2400" dirty="0" err="1" smtClean="0"/>
              <a:t>sampah</a:t>
            </a:r>
            <a:r>
              <a:rPr lang="en-US" sz="2400" dirty="0" smtClean="0"/>
              <a:t> </a:t>
            </a:r>
            <a:r>
              <a:rPr lang="en-US" sz="2400" dirty="0" err="1" smtClean="0"/>
              <a:t>kota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Larva BSF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86610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0834" y="976688"/>
            <a:ext cx="5057887" cy="32004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055864" y="4208189"/>
            <a:ext cx="2589748" cy="307777"/>
          </a:xfrm>
          <a:prstGeom prst="rect">
            <a:avLst/>
          </a:prstGeom>
          <a:solidFill>
            <a:schemeClr val="bg1"/>
          </a:solidFill>
        </p:spPr>
        <p:txBody>
          <a:bodyPr wrap="none" anchor="ctr">
            <a:spAutoFit/>
          </a:bodyPr>
          <a:lstStyle/>
          <a:p>
            <a:r>
              <a:rPr lang="en-US" sz="1400" dirty="0" err="1"/>
              <a:t>Sumber</a:t>
            </a:r>
            <a:r>
              <a:rPr lang="en-US" sz="1400" dirty="0"/>
              <a:t>: </a:t>
            </a:r>
            <a:r>
              <a:rPr lang="en-US" sz="1400" dirty="0" err="1"/>
              <a:t>Rachmawati</a:t>
            </a:r>
            <a:r>
              <a:rPr lang="en-US" sz="1400" dirty="0"/>
              <a:t> </a:t>
            </a:r>
            <a:r>
              <a:rPr lang="en-US" sz="1400" i="1" dirty="0"/>
              <a:t>et al</a:t>
            </a:r>
            <a:r>
              <a:rPr lang="en-US" sz="1400" dirty="0" smtClean="0"/>
              <a:t>., 2010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350975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226" y="975631"/>
            <a:ext cx="7726119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701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5507675"/>
              </p:ext>
            </p:extLst>
          </p:nvPr>
        </p:nvGraphicFramePr>
        <p:xfrm>
          <a:off x="2339752" y="1312892"/>
          <a:ext cx="4464496" cy="3750564"/>
        </p:xfrm>
        <a:graphic>
          <a:graphicData uri="http://schemas.openxmlformats.org/drawingml/2006/table">
            <a:tbl>
              <a:tblPr firstRow="1" firstCol="1" bandRow="1">
                <a:tableStyleId>{793D81CF-94F2-401A-BA57-92F5A7B2D0C5}</a:tableStyleId>
              </a:tblPr>
              <a:tblGrid>
                <a:gridCol w="1564459"/>
                <a:gridCol w="686637"/>
                <a:gridCol w="1106700"/>
                <a:gridCol w="1106700"/>
              </a:tblGrid>
              <a:tr h="147569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  <a:effectLst/>
                        </a:rPr>
                        <a:t>Parameter</a:t>
                      </a:r>
                      <a:endParaRPr lang="en-US" sz="1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16" marR="56416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 err="1">
                          <a:solidFill>
                            <a:schemeClr val="tx1"/>
                          </a:solidFill>
                          <a:effectLst/>
                        </a:rPr>
                        <a:t>Satuan</a:t>
                      </a:r>
                      <a:endParaRPr lang="en-US" sz="1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16" marR="56416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 err="1">
                          <a:solidFill>
                            <a:schemeClr val="tx1"/>
                          </a:solidFill>
                          <a:effectLst/>
                        </a:rPr>
                        <a:t>Standar</a:t>
                      </a:r>
                      <a:endParaRPr lang="en-US" sz="1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16" marR="56416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4756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chemeClr val="tx1"/>
                          </a:solidFill>
                          <a:effectLst/>
                        </a:rPr>
                        <a:t>Minimum</a:t>
                      </a:r>
                      <a:endParaRPr lang="en-US" sz="10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16" marR="56416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 err="1">
                          <a:solidFill>
                            <a:schemeClr val="tx1"/>
                          </a:solidFill>
                          <a:effectLst/>
                        </a:rPr>
                        <a:t>Maksimum</a:t>
                      </a:r>
                      <a:endParaRPr lang="en-US" sz="1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16" marR="56416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18054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0" dirty="0">
                          <a:effectLst/>
                        </a:rPr>
                        <a:t>Kadar air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0" dirty="0" err="1">
                          <a:effectLst/>
                        </a:rPr>
                        <a:t>Temperatur</a:t>
                      </a:r>
                      <a:endParaRPr lang="en-US" sz="1000" b="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0" dirty="0" err="1">
                          <a:effectLst/>
                        </a:rPr>
                        <a:t>Warna</a:t>
                      </a:r>
                      <a:endParaRPr lang="en-US" sz="1000" b="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0" dirty="0" err="1">
                          <a:effectLst/>
                        </a:rPr>
                        <a:t>Bau</a:t>
                      </a:r>
                      <a:endParaRPr lang="en-US" sz="1000" b="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0" dirty="0" err="1">
                          <a:effectLst/>
                        </a:rPr>
                        <a:t>Ukuran</a:t>
                      </a:r>
                      <a:r>
                        <a:rPr lang="en-US" sz="1000" b="0" dirty="0">
                          <a:effectLst/>
                        </a:rPr>
                        <a:t> </a:t>
                      </a:r>
                      <a:r>
                        <a:rPr lang="en-US" sz="1000" b="0" dirty="0" err="1">
                          <a:effectLst/>
                        </a:rPr>
                        <a:t>partikel</a:t>
                      </a:r>
                      <a:endParaRPr lang="en-US" sz="1000" b="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0" dirty="0" err="1">
                          <a:effectLst/>
                        </a:rPr>
                        <a:t>Kemampuan</a:t>
                      </a:r>
                      <a:r>
                        <a:rPr lang="en-US" sz="1000" b="0" dirty="0">
                          <a:effectLst/>
                        </a:rPr>
                        <a:t> </a:t>
                      </a:r>
                      <a:r>
                        <a:rPr lang="en-US" sz="1000" b="0" dirty="0" err="1">
                          <a:effectLst/>
                        </a:rPr>
                        <a:t>ikat</a:t>
                      </a:r>
                      <a:r>
                        <a:rPr lang="en-US" sz="1000" b="0" dirty="0">
                          <a:effectLst/>
                        </a:rPr>
                        <a:t> air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0" dirty="0">
                          <a:effectLst/>
                        </a:rPr>
                        <a:t>pH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0" dirty="0" err="1">
                          <a:effectLst/>
                        </a:rPr>
                        <a:t>Bahan</a:t>
                      </a:r>
                      <a:r>
                        <a:rPr lang="en-US" sz="1000" b="0" dirty="0">
                          <a:effectLst/>
                        </a:rPr>
                        <a:t> </a:t>
                      </a:r>
                      <a:r>
                        <a:rPr lang="en-US" sz="1000" b="0" dirty="0" err="1">
                          <a:effectLst/>
                        </a:rPr>
                        <a:t>asing</a:t>
                      </a:r>
                      <a:endParaRPr lang="en-US" sz="1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16" marR="5641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0" dirty="0">
                          <a:effectLst/>
                        </a:rPr>
                        <a:t>%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0" dirty="0">
                          <a:effectLst/>
                        </a:rPr>
                        <a:t>°C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0" dirty="0">
                          <a:effectLst/>
                        </a:rPr>
                        <a:t>-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0" dirty="0">
                          <a:effectLst/>
                        </a:rPr>
                        <a:t>-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0" dirty="0">
                          <a:effectLst/>
                        </a:rPr>
                        <a:t>mm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0" dirty="0">
                          <a:effectLst/>
                        </a:rPr>
                        <a:t>%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0" dirty="0">
                          <a:effectLst/>
                        </a:rPr>
                        <a:t>%</a:t>
                      </a:r>
                      <a:endParaRPr lang="en-US" sz="1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16" marR="564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0">
                          <a:effectLst/>
                        </a:rPr>
                        <a:t>-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0">
                          <a:effectLst/>
                        </a:rPr>
                        <a:t>0.55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0">
                          <a:effectLst/>
                        </a:rPr>
                        <a:t>58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0">
                          <a:effectLst/>
                        </a:rPr>
                        <a:t>6.8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0">
                          <a:effectLst/>
                        </a:rPr>
                        <a:t> </a:t>
                      </a:r>
                      <a:endParaRPr lang="en-US" sz="10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16" marR="564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0" dirty="0">
                          <a:effectLst/>
                        </a:rPr>
                        <a:t>50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0" dirty="0">
                          <a:effectLst/>
                        </a:rPr>
                        <a:t>Temp. air </a:t>
                      </a:r>
                      <a:r>
                        <a:rPr lang="en-US" sz="1000" b="0" dirty="0" err="1">
                          <a:effectLst/>
                        </a:rPr>
                        <a:t>tanah</a:t>
                      </a:r>
                      <a:endParaRPr lang="en-US" sz="1000" b="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0" dirty="0" err="1">
                          <a:effectLst/>
                        </a:rPr>
                        <a:t>Kehitaman</a:t>
                      </a:r>
                      <a:endParaRPr lang="en-US" sz="1000" b="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0" dirty="0" err="1">
                          <a:effectLst/>
                        </a:rPr>
                        <a:t>Berbau</a:t>
                      </a:r>
                      <a:r>
                        <a:rPr lang="en-US" sz="1000" b="0" dirty="0">
                          <a:effectLst/>
                        </a:rPr>
                        <a:t> </a:t>
                      </a:r>
                      <a:r>
                        <a:rPr lang="en-US" sz="1000" b="0" dirty="0" err="1">
                          <a:effectLst/>
                        </a:rPr>
                        <a:t>tanah</a:t>
                      </a:r>
                      <a:endParaRPr lang="en-US" sz="1000" b="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0" dirty="0">
                          <a:effectLst/>
                        </a:rPr>
                        <a:t>25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0" dirty="0">
                          <a:effectLst/>
                        </a:rPr>
                        <a:t>7.49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0" dirty="0">
                          <a:effectLst/>
                        </a:rPr>
                        <a:t>1.5</a:t>
                      </a:r>
                      <a:endParaRPr lang="en-US" sz="1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16" marR="56416" marT="0" marB="0"/>
                </a:tc>
              </a:tr>
              <a:tr h="7378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0" dirty="0" err="1">
                          <a:effectLst/>
                        </a:rPr>
                        <a:t>Karbon</a:t>
                      </a:r>
                      <a:r>
                        <a:rPr lang="en-US" sz="1000" b="0" dirty="0">
                          <a:effectLst/>
                        </a:rPr>
                        <a:t> </a:t>
                      </a:r>
                      <a:r>
                        <a:rPr lang="en-US" sz="1000" b="0" dirty="0" err="1">
                          <a:effectLst/>
                        </a:rPr>
                        <a:t>Oraganik</a:t>
                      </a:r>
                      <a:r>
                        <a:rPr lang="en-US" sz="1000" b="0" dirty="0">
                          <a:effectLst/>
                        </a:rPr>
                        <a:t>, C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0" dirty="0">
                          <a:effectLst/>
                        </a:rPr>
                        <a:t>Nitrogen, N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0" dirty="0">
                          <a:effectLst/>
                        </a:rPr>
                        <a:t>Ratio C/N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0" dirty="0">
                          <a:effectLst/>
                        </a:rPr>
                        <a:t>Phosphor, P</a:t>
                      </a:r>
                      <a:r>
                        <a:rPr lang="en-US" sz="1000" b="0" baseline="-25000" dirty="0">
                          <a:effectLst/>
                        </a:rPr>
                        <a:t>2</a:t>
                      </a:r>
                      <a:r>
                        <a:rPr lang="en-US" sz="1000" b="0" dirty="0">
                          <a:effectLst/>
                        </a:rPr>
                        <a:t>O</a:t>
                      </a:r>
                      <a:r>
                        <a:rPr lang="en-US" sz="1000" b="0" baseline="-25000" dirty="0">
                          <a:effectLst/>
                        </a:rPr>
                        <a:t>5</a:t>
                      </a:r>
                      <a:endParaRPr lang="en-US" sz="1000" b="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0" dirty="0" err="1">
                          <a:effectLst/>
                        </a:rPr>
                        <a:t>Kalium</a:t>
                      </a:r>
                      <a:r>
                        <a:rPr lang="en-US" sz="1000" b="0" dirty="0">
                          <a:effectLst/>
                        </a:rPr>
                        <a:t>, K</a:t>
                      </a:r>
                      <a:r>
                        <a:rPr lang="en-US" sz="1000" b="0" baseline="-25000" dirty="0">
                          <a:effectLst/>
                        </a:rPr>
                        <a:t>2</a:t>
                      </a:r>
                      <a:r>
                        <a:rPr lang="en-US" sz="1000" b="0" dirty="0">
                          <a:effectLst/>
                        </a:rPr>
                        <a:t>O</a:t>
                      </a:r>
                      <a:endParaRPr lang="en-US" sz="1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16" marR="5641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0">
                          <a:effectLst/>
                        </a:rPr>
                        <a:t>%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0">
                          <a:effectLst/>
                        </a:rPr>
                        <a:t>%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0">
                          <a:effectLst/>
                        </a:rPr>
                        <a:t>-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0">
                          <a:effectLst/>
                        </a:rPr>
                        <a:t>%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0">
                          <a:effectLst/>
                        </a:rPr>
                        <a:t>%</a:t>
                      </a:r>
                      <a:endParaRPr lang="en-US" sz="10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16" marR="564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0">
                          <a:effectLst/>
                        </a:rPr>
                        <a:t>9.80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0">
                          <a:effectLst/>
                        </a:rPr>
                        <a:t>0.40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0">
                          <a:effectLst/>
                        </a:rPr>
                        <a:t>10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0">
                          <a:effectLst/>
                        </a:rPr>
                        <a:t>0.10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0">
                          <a:effectLst/>
                        </a:rPr>
                        <a:t>0.20</a:t>
                      </a:r>
                      <a:endParaRPr lang="en-US" sz="10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16" marR="564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0">
                          <a:effectLst/>
                        </a:rPr>
                        <a:t>32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0">
                          <a:effectLst/>
                        </a:rPr>
                        <a:t>-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0">
                          <a:effectLst/>
                        </a:rPr>
                        <a:t>20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0">
                          <a:effectLst/>
                        </a:rPr>
                        <a:t>-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0">
                          <a:effectLst/>
                        </a:rPr>
                        <a:t>*</a:t>
                      </a:r>
                      <a:endParaRPr lang="en-US" sz="10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16" marR="56416" marT="0" marB="0"/>
                </a:tc>
              </a:tr>
              <a:tr h="4427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0">
                          <a:effectLst/>
                        </a:rPr>
                        <a:t>Tembaga, Cu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0">
                          <a:effectLst/>
                        </a:rPr>
                        <a:t>Timbal, Pb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0">
                          <a:effectLst/>
                        </a:rPr>
                        <a:t>Seng, Zn</a:t>
                      </a:r>
                      <a:endParaRPr lang="en-US" sz="10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16" marR="5641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0">
                          <a:effectLst/>
                        </a:rPr>
                        <a:t>mg/kg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0">
                          <a:effectLst/>
                        </a:rPr>
                        <a:t>mg/kg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0">
                          <a:effectLst/>
                        </a:rPr>
                        <a:t>mg/kg</a:t>
                      </a:r>
                      <a:endParaRPr lang="en-US" sz="10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16" marR="5641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0">
                          <a:effectLst/>
                        </a:rPr>
                        <a:t>*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0">
                          <a:effectLst/>
                        </a:rPr>
                        <a:t>*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0">
                          <a:effectLst/>
                        </a:rPr>
                        <a:t>*</a:t>
                      </a:r>
                      <a:endParaRPr lang="en-US" sz="10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16" marR="564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0">
                          <a:effectLst/>
                        </a:rPr>
                        <a:t>100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0">
                          <a:effectLst/>
                        </a:rPr>
                        <a:t>150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0">
                          <a:effectLst/>
                        </a:rPr>
                        <a:t>500</a:t>
                      </a:r>
                      <a:endParaRPr lang="en-US" sz="10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16" marR="56416" marT="0" marB="0"/>
                </a:tc>
              </a:tr>
              <a:tr h="7378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0">
                          <a:effectLst/>
                        </a:rPr>
                        <a:t>Calsium, Ca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0">
                          <a:effectLst/>
                        </a:rPr>
                        <a:t>Magnesium, Mg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0">
                          <a:effectLst/>
                        </a:rPr>
                        <a:t>Besi, Fe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0">
                          <a:effectLst/>
                        </a:rPr>
                        <a:t>Aluminum, Al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0">
                          <a:effectLst/>
                        </a:rPr>
                        <a:t>Mangan, Mn</a:t>
                      </a:r>
                      <a:endParaRPr lang="en-US" sz="10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16" marR="564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0">
                          <a:effectLst/>
                        </a:rPr>
                        <a:t>%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0">
                          <a:effectLst/>
                        </a:rPr>
                        <a:t>%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0">
                          <a:effectLst/>
                        </a:rPr>
                        <a:t>%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0">
                          <a:effectLst/>
                        </a:rPr>
                        <a:t>%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0">
                          <a:effectLst/>
                        </a:rPr>
                        <a:t>%</a:t>
                      </a:r>
                      <a:endParaRPr lang="en-US" sz="10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16" marR="5641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0">
                          <a:effectLst/>
                        </a:rPr>
                        <a:t>*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0">
                          <a:effectLst/>
                        </a:rPr>
                        <a:t>*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0">
                          <a:effectLst/>
                        </a:rPr>
                        <a:t>*</a:t>
                      </a:r>
                      <a:endParaRPr lang="en-US" sz="10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16" marR="564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0" dirty="0">
                          <a:effectLst/>
                        </a:rPr>
                        <a:t>25.50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0" dirty="0">
                          <a:effectLst/>
                        </a:rPr>
                        <a:t>0.60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0" dirty="0">
                          <a:effectLst/>
                        </a:rPr>
                        <a:t>2.00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0" dirty="0">
                          <a:effectLst/>
                        </a:rPr>
                        <a:t>2.20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0" dirty="0">
                          <a:effectLst/>
                        </a:rPr>
                        <a:t>0.10</a:t>
                      </a:r>
                      <a:endParaRPr lang="en-US" sz="1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16" marR="56416" marT="0" marB="0"/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2747258" y="946532"/>
            <a:ext cx="3657600" cy="264560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US" sz="105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Tabel</a:t>
            </a:r>
            <a:r>
              <a:rPr lang="en-US" sz="10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1. </a:t>
            </a:r>
            <a:r>
              <a:rPr lang="en-US" sz="105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Standar</a:t>
            </a:r>
            <a:r>
              <a:rPr lang="en-US" sz="10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5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Kualitas</a:t>
            </a:r>
            <a:r>
              <a:rPr lang="en-US" sz="10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5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Kompos</a:t>
            </a:r>
            <a:r>
              <a:rPr lang="en-US" sz="10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5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Sampah</a:t>
            </a:r>
            <a:r>
              <a:rPr lang="en-US" sz="10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5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Organik</a:t>
            </a:r>
            <a:r>
              <a:rPr lang="en-US" sz="10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5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Domestik</a:t>
            </a:r>
            <a:endParaRPr lang="en-U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6054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4615911"/>
              </p:ext>
            </p:extLst>
          </p:nvPr>
        </p:nvGraphicFramePr>
        <p:xfrm>
          <a:off x="2402249" y="1131590"/>
          <a:ext cx="4358455" cy="3913632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336189"/>
                <a:gridCol w="2286000"/>
                <a:gridCol w="600743"/>
                <a:gridCol w="1135523"/>
              </a:tblGrid>
              <a:tr h="13576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</a:rPr>
                        <a:t>No.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02" marR="51902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</a:rPr>
                        <a:t>Parameter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02" marR="51902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tx1"/>
                          </a:solidFill>
                          <a:effectLst/>
                        </a:rPr>
                        <a:t>Satuan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02" marR="51902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</a:rPr>
                        <a:t>Standar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</a:rPr>
                        <a:t>Mutu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02" marR="51902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3576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tx1"/>
                          </a:solidFill>
                          <a:effectLst/>
                        </a:rPr>
                        <a:t>1.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02" marR="51902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C-organik, %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02" marR="51902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%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02" marR="51902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≥4.5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02" marR="51902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815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02" marR="51902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Bahan ikutan, % (krikil, beling dan plastic)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02" marR="51902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%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02" marR="51902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2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02" marR="51902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3576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02" marR="51902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pH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02" marR="51902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02" marR="51902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4-9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02" marR="51902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788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tx1"/>
                          </a:solidFill>
                          <a:effectLst/>
                        </a:rPr>
                        <a:t>4.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02" marR="51902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Kadar </a:t>
                      </a:r>
                      <a:r>
                        <a:rPr lang="en-US" sz="1000" dirty="0" err="1">
                          <a:effectLst/>
                        </a:rPr>
                        <a:t>Logam</a:t>
                      </a:r>
                      <a:r>
                        <a:rPr lang="en-US" sz="1000" dirty="0">
                          <a:effectLst/>
                        </a:rPr>
                        <a:t> </a:t>
                      </a:r>
                      <a:r>
                        <a:rPr lang="en-US" sz="1000" dirty="0" err="1">
                          <a:effectLst/>
                        </a:rPr>
                        <a:t>Berat</a:t>
                      </a:r>
                      <a:r>
                        <a:rPr lang="en-US" sz="1000" dirty="0">
                          <a:effectLst/>
                        </a:rPr>
                        <a:t>: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As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Hg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err="1">
                          <a:effectLst/>
                        </a:rPr>
                        <a:t>Pb</a:t>
                      </a:r>
                      <a:endParaRPr lang="en-US" sz="10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Cd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02" marR="51902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mg/L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mg/L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mg/L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mg/L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02" marR="51902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≤10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≤1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≤50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≤10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02" marR="51902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35763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02" marR="51902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Kadar total: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- N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- Phosphor, P</a:t>
                      </a:r>
                      <a:r>
                        <a:rPr lang="en-US" sz="1000" baseline="-25000">
                          <a:effectLst/>
                        </a:rPr>
                        <a:t>2</a:t>
                      </a:r>
                      <a:r>
                        <a:rPr lang="en-US" sz="1000">
                          <a:effectLst/>
                        </a:rPr>
                        <a:t>O</a:t>
                      </a:r>
                      <a:r>
                        <a:rPr lang="en-US" sz="1000" baseline="-25000">
                          <a:effectLst/>
                        </a:rPr>
                        <a:t>5</a:t>
                      </a:r>
                      <a:endParaRPr lang="en-US" sz="100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- Kalium, K</a:t>
                      </a:r>
                      <a:r>
                        <a:rPr lang="en-US" sz="1000" baseline="-25000">
                          <a:effectLst/>
                        </a:rPr>
                        <a:t>2</a:t>
                      </a:r>
                      <a:r>
                        <a:rPr lang="en-US" sz="1000">
                          <a:effectLst/>
                        </a:rPr>
                        <a:t>O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02" marR="51902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%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%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%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02" marR="51902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02" marR="51902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</a:tr>
              <a:tr h="40728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3-6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3-6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3-6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02" marR="51902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072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02" marR="51902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Mikroba kontaminan: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- E. coli, 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- Salmonella sp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02" marR="51902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MPN/ml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MPN/ml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02" marR="51902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err="1">
                          <a:effectLst/>
                        </a:rPr>
                        <a:t>maks</a:t>
                      </a:r>
                      <a:r>
                        <a:rPr lang="en-US" sz="1000" dirty="0">
                          <a:effectLst/>
                        </a:rPr>
                        <a:t> 10</a:t>
                      </a:r>
                      <a:r>
                        <a:rPr lang="en-US" sz="1000" baseline="30000" dirty="0">
                          <a:effectLst/>
                        </a:rPr>
                        <a:t>2</a:t>
                      </a:r>
                      <a:endParaRPr lang="en-US" sz="10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err="1">
                          <a:effectLst/>
                        </a:rPr>
                        <a:t>maks</a:t>
                      </a:r>
                      <a:r>
                        <a:rPr lang="en-US" sz="1000" dirty="0">
                          <a:effectLst/>
                        </a:rPr>
                        <a:t> 10</a:t>
                      </a:r>
                      <a:r>
                        <a:rPr lang="en-US" sz="1000" baseline="30000" dirty="0">
                          <a:effectLst/>
                        </a:rPr>
                        <a:t>2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02" marR="51902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08610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02" marR="51902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err="1">
                          <a:effectLst/>
                        </a:rPr>
                        <a:t>Unsur</a:t>
                      </a:r>
                      <a:r>
                        <a:rPr lang="en-US" sz="1000" dirty="0">
                          <a:effectLst/>
                        </a:rPr>
                        <a:t> Hara </a:t>
                      </a:r>
                      <a:r>
                        <a:rPr lang="en-US" sz="1000" dirty="0" err="1">
                          <a:effectLst/>
                        </a:rPr>
                        <a:t>mikro</a:t>
                      </a:r>
                      <a:r>
                        <a:rPr lang="en-US" sz="1000" dirty="0">
                          <a:effectLst/>
                        </a:rPr>
                        <a:t>: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- Zn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- Cu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- </a:t>
                      </a:r>
                      <a:r>
                        <a:rPr lang="en-US" sz="1000" dirty="0" err="1">
                          <a:effectLst/>
                        </a:rPr>
                        <a:t>Mn</a:t>
                      </a:r>
                      <a:endParaRPr lang="en-US" sz="10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- Co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- B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- Mo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- Fe total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02" marR="51902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mg/L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mg/L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mg/L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mg/L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mg/L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mg/L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mg/L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02" marR="51902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250-5000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250-5000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250-5000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5-20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125-2500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2-10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90-900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02" marR="51902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3155748" y="887588"/>
            <a:ext cx="2834640" cy="182880"/>
          </a:xfrm>
          <a:prstGeom prst="rect">
            <a:avLst/>
          </a:prstGeom>
          <a:solidFill>
            <a:schemeClr val="bg1"/>
          </a:solidFill>
        </p:spPr>
        <p:txBody>
          <a:bodyPr anchor="ctr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n-US" sz="1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Tabel</a:t>
            </a:r>
            <a:r>
              <a:rPr lang="en-US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2. </a:t>
            </a:r>
            <a:r>
              <a:rPr lang="en-US" sz="1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Uji</a:t>
            </a:r>
            <a:r>
              <a:rPr lang="en-US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kualitas</a:t>
            </a:r>
            <a:r>
              <a:rPr lang="en-US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Pupuk</a:t>
            </a:r>
            <a:r>
              <a:rPr lang="en-US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Organik</a:t>
            </a:r>
            <a:r>
              <a:rPr lang="en-US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Cair</a:t>
            </a:r>
            <a:r>
              <a:rPr lang="en-US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(POC)</a:t>
            </a:r>
            <a:endParaRPr lang="en-U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6850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Google Shape;93;p17"/>
          <p:cNvSpPr txBox="1">
            <a:spLocks/>
          </p:cNvSpPr>
          <p:nvPr/>
        </p:nvSpPr>
        <p:spPr>
          <a:xfrm>
            <a:off x="13724" y="710428"/>
            <a:ext cx="1920240" cy="548640"/>
          </a:xfrm>
          <a:prstGeom prst="rect">
            <a:avLst/>
          </a:prstGeom>
          <a:solidFill>
            <a:schemeClr val="bg1"/>
          </a:solidFill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Produk2: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Google Shape;94;p17"/>
          <p:cNvSpPr txBox="1">
            <a:spLocks/>
          </p:cNvSpPr>
          <p:nvPr/>
        </p:nvSpPr>
        <p:spPr>
          <a:xfrm>
            <a:off x="918322" y="1275606"/>
            <a:ext cx="7315200" cy="3200400"/>
          </a:xfrm>
          <a:prstGeom prst="rect">
            <a:avLst/>
          </a:prstGeom>
          <a:solidFill>
            <a:schemeClr val="bg1"/>
          </a:solidFill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id-ID" sz="1800" b="1" dirty="0" smtClean="0"/>
              <a:t>Kandungan larva BSF</a:t>
            </a:r>
          </a:p>
          <a:p>
            <a:pPr marL="282575" indent="-282575">
              <a:buNone/>
            </a:pPr>
            <a:r>
              <a:rPr lang="id-ID" sz="1800" dirty="0" smtClean="0"/>
              <a:t>Protein 28.6 – 55.2 %</a:t>
            </a:r>
            <a:r>
              <a:rPr lang="en-US" sz="1800" dirty="0"/>
              <a:t> : </a:t>
            </a:r>
            <a:r>
              <a:rPr lang="en-US" sz="1800" dirty="0" err="1"/>
              <a:t>Sumber</a:t>
            </a:r>
            <a:r>
              <a:rPr lang="en-US" sz="1800" dirty="0"/>
              <a:t> Protein </a:t>
            </a:r>
            <a:r>
              <a:rPr lang="en-US" sz="1800" dirty="0" err="1" smtClean="0"/>
              <a:t>Alternatif</a:t>
            </a:r>
            <a:r>
              <a:rPr lang="en-US" sz="1800" dirty="0" smtClean="0"/>
              <a:t> </a:t>
            </a:r>
            <a:r>
              <a:rPr lang="en-US" sz="1800" dirty="0" err="1" smtClean="0"/>
              <a:t>untuk</a:t>
            </a:r>
            <a:r>
              <a:rPr lang="en-US" sz="1800" dirty="0" smtClean="0"/>
              <a:t> </a:t>
            </a:r>
            <a:r>
              <a:rPr lang="en-US" sz="1800" dirty="0" err="1"/>
              <a:t>Pakan</a:t>
            </a:r>
            <a:r>
              <a:rPr lang="en-US" sz="1800" dirty="0"/>
              <a:t> </a:t>
            </a:r>
            <a:r>
              <a:rPr lang="en-US" sz="1800" dirty="0" err="1"/>
              <a:t>Ternak</a:t>
            </a:r>
            <a:endParaRPr lang="id-ID" sz="1800" dirty="0" smtClean="0"/>
          </a:p>
          <a:p>
            <a:pPr marL="0" indent="0">
              <a:buFont typeface="Arial" pitchFamily="34" charset="0"/>
              <a:buNone/>
            </a:pPr>
            <a:r>
              <a:rPr lang="id-ID" sz="1800" dirty="0" smtClean="0"/>
              <a:t>Lemak 18.9 – 28.3 </a:t>
            </a:r>
            <a:r>
              <a:rPr lang="id-ID" sz="1800" dirty="0" smtClean="0"/>
              <a:t>%</a:t>
            </a:r>
            <a:endParaRPr lang="en-US" sz="1800" dirty="0" smtClean="0"/>
          </a:p>
          <a:p>
            <a:pPr marL="0" indent="0">
              <a:buFont typeface="Arial" pitchFamily="34" charset="0"/>
              <a:buNone/>
            </a:pPr>
            <a:r>
              <a:rPr lang="en-US" sz="1800" dirty="0" smtClean="0"/>
              <a:t>Kadar </a:t>
            </a:r>
            <a:r>
              <a:rPr lang="en-US" sz="1800" dirty="0" err="1" smtClean="0"/>
              <a:t>abu</a:t>
            </a:r>
            <a:r>
              <a:rPr lang="en-US" sz="1800" dirty="0" smtClean="0"/>
              <a:t> 1 – 16.6 %</a:t>
            </a:r>
            <a:endParaRPr lang="en-US" sz="1800" dirty="0" smtClean="0"/>
          </a:p>
          <a:p>
            <a:pPr marL="0" indent="0" defTabSz="1219170">
              <a:buSzPts val="1800"/>
              <a:buNone/>
              <a:defRPr/>
            </a:pPr>
            <a:r>
              <a:rPr lang="id-ID" sz="1800" b="1" dirty="0"/>
              <a:t>Dapat dimanfaatkan sebagai</a:t>
            </a:r>
          </a:p>
          <a:p>
            <a:pPr defTabSz="1219170">
              <a:buSzPts val="1800"/>
              <a:defRPr/>
            </a:pPr>
            <a:r>
              <a:rPr lang="id-ID" sz="1800" dirty="0"/>
              <a:t>Pakan Ikan</a:t>
            </a:r>
          </a:p>
          <a:p>
            <a:pPr defTabSz="1219170">
              <a:buSzPts val="1800"/>
              <a:defRPr/>
            </a:pPr>
            <a:r>
              <a:rPr lang="id-ID" sz="1800" dirty="0"/>
              <a:t>Pakan Ayam</a:t>
            </a:r>
          </a:p>
          <a:p>
            <a:pPr defTabSz="1219170">
              <a:buSzPts val="1800"/>
              <a:defRPr/>
            </a:pPr>
            <a:r>
              <a:rPr lang="en-ID" sz="1800" dirty="0" err="1" smtClean="0"/>
              <a:t>Lindi</a:t>
            </a:r>
            <a:r>
              <a:rPr lang="en-ID" sz="1800" dirty="0" smtClean="0"/>
              <a:t>: </a:t>
            </a:r>
            <a:r>
              <a:rPr lang="en-ID" sz="1800" dirty="0" err="1" smtClean="0"/>
              <a:t>pupuk</a:t>
            </a:r>
            <a:r>
              <a:rPr lang="en-ID" sz="1800" dirty="0" smtClean="0"/>
              <a:t> organic </a:t>
            </a:r>
            <a:r>
              <a:rPr lang="en-ID" sz="1800" dirty="0" err="1" smtClean="0"/>
              <a:t>cair</a:t>
            </a:r>
            <a:endParaRPr lang="en-ID" sz="1800" dirty="0"/>
          </a:p>
          <a:p>
            <a:pPr defTabSz="1219170">
              <a:buSzPts val="1800"/>
              <a:defRPr/>
            </a:pPr>
            <a:r>
              <a:rPr lang="en-ID" sz="1800" dirty="0" err="1" smtClean="0"/>
              <a:t>Kompos</a:t>
            </a:r>
            <a:r>
              <a:rPr lang="en-ID" sz="1800" dirty="0" smtClean="0"/>
              <a:t>: </a:t>
            </a:r>
            <a:r>
              <a:rPr lang="en-ID" sz="1800" dirty="0" err="1" smtClean="0"/>
              <a:t>pupuk</a:t>
            </a:r>
            <a:r>
              <a:rPr lang="en-ID" sz="1800" dirty="0" smtClean="0"/>
              <a:t> organic </a:t>
            </a:r>
            <a:r>
              <a:rPr lang="en-ID" sz="1800" dirty="0" err="1" smtClean="0"/>
              <a:t>padat</a:t>
            </a:r>
            <a:endParaRPr lang="id-ID" sz="1800" dirty="0"/>
          </a:p>
        </p:txBody>
      </p:sp>
    </p:spTree>
    <p:extLst>
      <p:ext uri="{BB962C8B-B14F-4D97-AF65-F5344CB8AC3E}">
        <p14:creationId xmlns:p14="http://schemas.microsoft.com/office/powerpoint/2010/main" val="64416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456658" y="1488313"/>
            <a:ext cx="8229600" cy="1973104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Ucapan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Terima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Kasih</a:t>
            </a:r>
            <a:endParaRPr lang="en-US" sz="16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07000"/>
              </a:lnSpc>
              <a:spcAft>
                <a:spcPts val="800"/>
              </a:spcAft>
            </a:pPr>
            <a:endParaRPr lang="en-US" dirty="0" smtClean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07000"/>
              </a:lnSpc>
              <a:spcAft>
                <a:spcPts val="800"/>
              </a:spcAft>
            </a:pP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Terima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kasih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tak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terhingga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kami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haturkan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pada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Departemen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Corporate Social Responsibility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(CSR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PT.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Pupuk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Kaltim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(PKT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Bontang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telah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membiayai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penelitian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ini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dan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Tempat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Pengelolaan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Sampah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Terpadu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(TPST)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Bessai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Berinta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Bontang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telah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membantu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terlaksananya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seluruh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kegiatan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ini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599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2880360" y="1931670"/>
            <a:ext cx="3383280" cy="112024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US" sz="32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Demikian</a:t>
            </a:r>
            <a:endParaRPr lang="en-US" sz="32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US" sz="32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Terima</a:t>
            </a:r>
            <a:r>
              <a:rPr lang="en-US" sz="3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Kasih</a:t>
            </a:r>
            <a:endParaRPr lang="en-US" sz="28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2877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Google Shape;80;p15"/>
          <p:cNvSpPr txBox="1">
            <a:spLocks/>
          </p:cNvSpPr>
          <p:nvPr/>
        </p:nvSpPr>
        <p:spPr>
          <a:xfrm>
            <a:off x="12015" y="870982"/>
            <a:ext cx="7468769" cy="548640"/>
          </a:xfrm>
          <a:prstGeom prst="rect">
            <a:avLst/>
          </a:prstGeom>
          <a:solidFill>
            <a:schemeClr val="bg1"/>
          </a:solidFill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 smtClean="0"/>
              <a:t>Black Soldier Fly </a:t>
            </a:r>
            <a:r>
              <a:rPr lang="en-US" sz="28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(</a:t>
            </a:r>
            <a:r>
              <a:rPr lang="en-US" sz="2800" i="1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Hermetia</a:t>
            </a:r>
            <a:r>
              <a:rPr lang="en-US" sz="2800" i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800" i="1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illucens</a:t>
            </a:r>
            <a:r>
              <a:rPr lang="en-US" sz="2800" i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L</a:t>
            </a:r>
            <a:r>
              <a:rPr lang="en-US" sz="28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.)</a:t>
            </a:r>
            <a:endParaRPr lang="en-US" sz="28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" name="Google Shape;81;p15"/>
          <p:cNvSpPr txBox="1">
            <a:spLocks/>
          </p:cNvSpPr>
          <p:nvPr/>
        </p:nvSpPr>
        <p:spPr>
          <a:xfrm>
            <a:off x="467544" y="1421894"/>
            <a:ext cx="8229600" cy="3310096"/>
          </a:xfrm>
          <a:prstGeom prst="rect">
            <a:avLst/>
          </a:prstGeom>
          <a:solidFill>
            <a:schemeClr val="bg1"/>
          </a:solidFill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buFont typeface="Arial" pitchFamily="34" charset="0"/>
              <a:buNone/>
            </a:pPr>
            <a:r>
              <a:rPr lang="en-US" sz="2000" dirty="0" smtClean="0"/>
              <a:t>Larva BSF </a:t>
            </a:r>
            <a:r>
              <a:rPr lang="en-US" sz="2000" dirty="0" err="1" smtClean="0"/>
              <a:t>mampu</a:t>
            </a:r>
            <a:r>
              <a:rPr lang="en-US" sz="2000" dirty="0" smtClean="0"/>
              <a:t> </a:t>
            </a:r>
            <a:r>
              <a:rPr lang="en-US" sz="2000" dirty="0" err="1" smtClean="0"/>
              <a:t>mencerna</a:t>
            </a:r>
            <a:r>
              <a:rPr lang="en-US" sz="2000" dirty="0" smtClean="0"/>
              <a:t> </a:t>
            </a:r>
            <a:r>
              <a:rPr lang="en-US" sz="2000" dirty="0" err="1" smtClean="0"/>
              <a:t>sekaligus</a:t>
            </a:r>
            <a:r>
              <a:rPr lang="en-US" sz="2000" dirty="0" smtClean="0"/>
              <a:t> </a:t>
            </a:r>
            <a:r>
              <a:rPr lang="en-US" sz="2000" dirty="0" err="1" smtClean="0"/>
              <a:t>mengurangi</a:t>
            </a:r>
            <a:r>
              <a:rPr lang="en-US" sz="2000" dirty="0" smtClean="0"/>
              <a:t> </a:t>
            </a:r>
            <a:r>
              <a:rPr lang="en-US" sz="2000" dirty="0" err="1" smtClean="0"/>
              <a:t>massa</a:t>
            </a:r>
            <a:r>
              <a:rPr lang="en-US" sz="2000" dirty="0" smtClean="0"/>
              <a:t> </a:t>
            </a:r>
            <a:r>
              <a:rPr lang="en-US" sz="2000" dirty="0" err="1" smtClean="0"/>
              <a:t>limbah</a:t>
            </a:r>
            <a:r>
              <a:rPr lang="en-US" sz="2000" dirty="0" smtClean="0"/>
              <a:t> </a:t>
            </a:r>
            <a:r>
              <a:rPr lang="en-US" sz="2000" dirty="0" err="1" smtClean="0"/>
              <a:t>organik</a:t>
            </a:r>
            <a:r>
              <a:rPr lang="en-US" sz="2000" dirty="0" smtClean="0"/>
              <a:t> </a:t>
            </a:r>
            <a:r>
              <a:rPr lang="en-US" sz="2000" dirty="0" err="1" smtClean="0"/>
              <a:t>sebanyak</a:t>
            </a:r>
            <a:r>
              <a:rPr lang="en-US" sz="2000" dirty="0" smtClean="0"/>
              <a:t> 35 – 45% </a:t>
            </a:r>
            <a:r>
              <a:rPr lang="en-US" sz="2000" dirty="0" err="1" smtClean="0"/>
              <a:t>massa</a:t>
            </a:r>
            <a:r>
              <a:rPr lang="en-US" sz="2000" dirty="0" smtClean="0"/>
              <a:t> </a:t>
            </a:r>
            <a:r>
              <a:rPr lang="en-US" sz="2000" dirty="0" err="1" smtClean="0"/>
              <a:t>limbah</a:t>
            </a:r>
            <a:r>
              <a:rPr lang="en-US" sz="2000" dirty="0" smtClean="0"/>
              <a:t> (</a:t>
            </a:r>
            <a:r>
              <a:rPr lang="en-US" sz="2000" dirty="0" err="1" smtClean="0"/>
              <a:t>Diener</a:t>
            </a:r>
            <a:r>
              <a:rPr lang="en-US" sz="2000" dirty="0" smtClean="0"/>
              <a:t> </a:t>
            </a:r>
            <a:r>
              <a:rPr lang="en-US" sz="2000" dirty="0" err="1" smtClean="0"/>
              <a:t>dkk</a:t>
            </a:r>
            <a:r>
              <a:rPr lang="en-US" sz="2000" dirty="0" smtClean="0"/>
              <a:t>, 2009).</a:t>
            </a:r>
          </a:p>
          <a:p>
            <a:pPr marL="0" indent="0" algn="just">
              <a:spcBef>
                <a:spcPts val="0"/>
              </a:spcBef>
              <a:buFont typeface="Arial" pitchFamily="34" charset="0"/>
              <a:buNone/>
            </a:pPr>
            <a:r>
              <a:rPr lang="en-US" sz="2000" dirty="0" smtClean="0"/>
              <a:t>Larva </a:t>
            </a:r>
            <a:r>
              <a:rPr lang="en-US" sz="2000" dirty="0"/>
              <a:t>BSF </a:t>
            </a:r>
            <a:r>
              <a:rPr lang="en-US" sz="2000" dirty="0" err="1"/>
              <a:t>dapat</a:t>
            </a:r>
            <a:r>
              <a:rPr lang="en-US" sz="2000" dirty="0"/>
              <a:t> </a:t>
            </a:r>
            <a:r>
              <a:rPr lang="en-US" sz="2000" dirty="0" err="1"/>
              <a:t>hidup</a:t>
            </a:r>
            <a:r>
              <a:rPr lang="en-US" sz="2000" dirty="0"/>
              <a:t>, </a:t>
            </a:r>
            <a:r>
              <a:rPr lang="en-US" sz="2000" dirty="0" err="1"/>
              <a:t>tumbuh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berkembang</a:t>
            </a:r>
            <a:r>
              <a:rPr lang="en-US" sz="2000" dirty="0"/>
              <a:t> </a:t>
            </a:r>
            <a:r>
              <a:rPr lang="en-US" sz="2000" dirty="0" err="1"/>
              <a:t>biak</a:t>
            </a:r>
            <a:r>
              <a:rPr lang="en-US" sz="2000" dirty="0"/>
              <a:t> </a:t>
            </a:r>
            <a:r>
              <a:rPr lang="en-US" sz="2000" dirty="0" err="1"/>
              <a:t>pada</a:t>
            </a:r>
            <a:r>
              <a:rPr lang="en-US" sz="2000" dirty="0"/>
              <a:t> media </a:t>
            </a:r>
            <a:r>
              <a:rPr lang="en-US" sz="2000" dirty="0" err="1"/>
              <a:t>organik</a:t>
            </a:r>
            <a:r>
              <a:rPr lang="en-US" sz="2000" dirty="0"/>
              <a:t>, </a:t>
            </a:r>
            <a:r>
              <a:rPr lang="en-US" sz="2000" dirty="0" err="1"/>
              <a:t>seperti</a:t>
            </a:r>
            <a:r>
              <a:rPr lang="en-US" sz="2000" dirty="0"/>
              <a:t> </a:t>
            </a:r>
            <a:r>
              <a:rPr lang="en-US" sz="2000" dirty="0" err="1"/>
              <a:t>kotoran</a:t>
            </a:r>
            <a:r>
              <a:rPr lang="en-US" sz="2000" dirty="0"/>
              <a:t> </a:t>
            </a:r>
            <a:r>
              <a:rPr lang="en-US" sz="2000" dirty="0" err="1"/>
              <a:t>sapi</a:t>
            </a:r>
            <a:r>
              <a:rPr lang="en-US" sz="2000" dirty="0"/>
              <a:t>, </a:t>
            </a:r>
            <a:r>
              <a:rPr lang="en-US" sz="2000" dirty="0" err="1"/>
              <a:t>kotoran</a:t>
            </a:r>
            <a:r>
              <a:rPr lang="en-US" sz="2000" dirty="0"/>
              <a:t> </a:t>
            </a:r>
            <a:r>
              <a:rPr lang="en-US" sz="2000" dirty="0" err="1"/>
              <a:t>babi</a:t>
            </a:r>
            <a:r>
              <a:rPr lang="en-US" sz="2000" dirty="0"/>
              <a:t>, </a:t>
            </a:r>
            <a:r>
              <a:rPr lang="en-US" sz="2000" dirty="0" err="1"/>
              <a:t>kotoran</a:t>
            </a:r>
            <a:r>
              <a:rPr lang="en-US" sz="2000" dirty="0"/>
              <a:t> </a:t>
            </a:r>
            <a:r>
              <a:rPr lang="en-US" sz="2000" dirty="0" err="1"/>
              <a:t>ayam</a:t>
            </a:r>
            <a:r>
              <a:rPr lang="en-US" sz="2000" dirty="0"/>
              <a:t>, </a:t>
            </a:r>
            <a:r>
              <a:rPr lang="en-US" sz="2000" dirty="0" err="1"/>
              <a:t>sampah</a:t>
            </a:r>
            <a:r>
              <a:rPr lang="en-US" sz="2000" dirty="0"/>
              <a:t> </a:t>
            </a:r>
            <a:r>
              <a:rPr lang="en-US" sz="2000" dirty="0" err="1"/>
              <a:t>buah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limbah</a:t>
            </a:r>
            <a:r>
              <a:rPr lang="en-US" sz="2000" dirty="0"/>
              <a:t> </a:t>
            </a:r>
            <a:r>
              <a:rPr lang="en-US" sz="2000" dirty="0" err="1"/>
              <a:t>organik</a:t>
            </a:r>
            <a:r>
              <a:rPr lang="en-US" sz="2000" dirty="0"/>
              <a:t> </a:t>
            </a:r>
            <a:r>
              <a:rPr lang="en-US" sz="2000" dirty="0" err="1"/>
              <a:t>lainnya</a:t>
            </a:r>
            <a:r>
              <a:rPr lang="en-US" sz="2000" dirty="0"/>
              <a:t> (</a:t>
            </a:r>
            <a:r>
              <a:rPr lang="en-US" sz="2000" dirty="0" err="1"/>
              <a:t>Wardhana</a:t>
            </a:r>
            <a:r>
              <a:rPr lang="en-US" sz="2000" dirty="0"/>
              <a:t>, 2016). </a:t>
            </a:r>
            <a:endParaRPr lang="en-US" sz="2000" dirty="0" smtClean="0"/>
          </a:p>
          <a:p>
            <a:pPr marL="0" indent="0" algn="just">
              <a:spcBef>
                <a:spcPts val="0"/>
              </a:spcBef>
              <a:buFont typeface="Arial" pitchFamily="34" charset="0"/>
              <a:buNone/>
            </a:pPr>
            <a:r>
              <a:rPr lang="en-US" sz="2000" dirty="0" smtClean="0"/>
              <a:t>Larva </a:t>
            </a:r>
            <a:r>
              <a:rPr lang="en-US" sz="2000" dirty="0"/>
              <a:t>BSF </a:t>
            </a:r>
            <a:r>
              <a:rPr lang="en-US" sz="2000" dirty="0" err="1"/>
              <a:t>mampu</a:t>
            </a:r>
            <a:r>
              <a:rPr lang="en-US" sz="2000" dirty="0"/>
              <a:t> </a:t>
            </a:r>
            <a:r>
              <a:rPr lang="en-US" sz="2000" dirty="0" err="1"/>
              <a:t>mengurangi</a:t>
            </a:r>
            <a:r>
              <a:rPr lang="en-US" sz="2000" dirty="0"/>
              <a:t> </a:t>
            </a:r>
            <a:r>
              <a:rPr lang="en-US" sz="2000" dirty="0" err="1"/>
              <a:t>limbah</a:t>
            </a:r>
            <a:r>
              <a:rPr lang="en-US" sz="2000" dirty="0"/>
              <a:t> </a:t>
            </a:r>
            <a:r>
              <a:rPr lang="en-US" sz="2000" dirty="0" err="1"/>
              <a:t>hingga</a:t>
            </a:r>
            <a:r>
              <a:rPr lang="en-US" sz="2000" dirty="0"/>
              <a:t> 58%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menurunkan</a:t>
            </a:r>
            <a:r>
              <a:rPr lang="en-US" sz="2000" dirty="0"/>
              <a:t> </a:t>
            </a:r>
            <a:r>
              <a:rPr lang="en-US" sz="2000" dirty="0" err="1"/>
              <a:t>konsentrasi</a:t>
            </a:r>
            <a:r>
              <a:rPr lang="en-US" sz="2000" dirty="0"/>
              <a:t> nitrogen di </a:t>
            </a:r>
            <a:r>
              <a:rPr lang="en-US" sz="2000" dirty="0" err="1"/>
              <a:t>kandang</a:t>
            </a:r>
            <a:r>
              <a:rPr lang="en-US" sz="2000" dirty="0"/>
              <a:t> (Sheppard </a:t>
            </a:r>
            <a:r>
              <a:rPr lang="en-US" sz="2000" i="1" dirty="0"/>
              <a:t>et al</a:t>
            </a:r>
            <a:r>
              <a:rPr lang="en-US" sz="2000" dirty="0"/>
              <a:t>., 2002); </a:t>
            </a:r>
            <a:r>
              <a:rPr lang="en-US" sz="2000" dirty="0" err="1"/>
              <a:t>juga</a:t>
            </a:r>
            <a:r>
              <a:rPr lang="en-US" sz="2000" dirty="0"/>
              <a:t> </a:t>
            </a:r>
            <a:r>
              <a:rPr lang="en-US" sz="2000" dirty="0" err="1"/>
              <a:t>mampu</a:t>
            </a:r>
            <a:r>
              <a:rPr lang="en-US" sz="2000" dirty="0"/>
              <a:t> </a:t>
            </a:r>
            <a:r>
              <a:rPr lang="en-US" sz="2000" dirty="0" err="1"/>
              <a:t>mengurai</a:t>
            </a:r>
            <a:r>
              <a:rPr lang="en-US" sz="2000" dirty="0"/>
              <a:t> </a:t>
            </a:r>
            <a:r>
              <a:rPr lang="en-US" sz="2000" dirty="0" err="1"/>
              <a:t>hingga</a:t>
            </a:r>
            <a:r>
              <a:rPr lang="en-US" sz="2000" dirty="0"/>
              <a:t> 68% </a:t>
            </a:r>
            <a:r>
              <a:rPr lang="en-US" sz="2000" dirty="0" err="1"/>
              <a:t>sampah</a:t>
            </a:r>
            <a:r>
              <a:rPr lang="en-US" sz="2000" dirty="0"/>
              <a:t> </a:t>
            </a:r>
            <a:r>
              <a:rPr lang="en-US" sz="2000" dirty="0" err="1"/>
              <a:t>padat</a:t>
            </a:r>
            <a:r>
              <a:rPr lang="en-US" sz="2000" dirty="0"/>
              <a:t> </a:t>
            </a:r>
            <a:r>
              <a:rPr lang="en-US" sz="2000" dirty="0" err="1"/>
              <a:t>perkotaan</a:t>
            </a:r>
            <a:r>
              <a:rPr lang="en-US" sz="2000" dirty="0"/>
              <a:t>, 50% </a:t>
            </a:r>
            <a:r>
              <a:rPr lang="en-US" sz="2000" dirty="0" err="1"/>
              <a:t>kotoran</a:t>
            </a:r>
            <a:r>
              <a:rPr lang="en-US" sz="2000" dirty="0"/>
              <a:t> </a:t>
            </a:r>
            <a:r>
              <a:rPr lang="en-US" sz="2000" dirty="0" err="1"/>
              <a:t>ayam</a:t>
            </a:r>
            <a:r>
              <a:rPr lang="en-US" sz="2000" dirty="0"/>
              <a:t>, 39% </a:t>
            </a:r>
            <a:r>
              <a:rPr lang="en-US" sz="2000" dirty="0" err="1"/>
              <a:t>kotoran</a:t>
            </a:r>
            <a:r>
              <a:rPr lang="en-US" sz="2000" dirty="0"/>
              <a:t> </a:t>
            </a:r>
            <a:r>
              <a:rPr lang="en-US" sz="2000" dirty="0" err="1"/>
              <a:t>babi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25% </a:t>
            </a:r>
            <a:r>
              <a:rPr lang="en-US" sz="2000" dirty="0" err="1"/>
              <a:t>campuran</a:t>
            </a:r>
            <a:r>
              <a:rPr lang="en-US" sz="2000" dirty="0"/>
              <a:t> </a:t>
            </a:r>
            <a:r>
              <a:rPr lang="en-US" sz="2000" dirty="0" err="1"/>
              <a:t>kotoran</a:t>
            </a:r>
            <a:r>
              <a:rPr lang="en-US" sz="2000" dirty="0"/>
              <a:t> </a:t>
            </a:r>
            <a:r>
              <a:rPr lang="en-US" sz="2000" dirty="0" err="1"/>
              <a:t>ayam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sapi</a:t>
            </a:r>
            <a:r>
              <a:rPr lang="en-US" sz="2000" dirty="0"/>
              <a:t> (Myers </a:t>
            </a:r>
            <a:r>
              <a:rPr lang="en-US" sz="2000" i="1" dirty="0"/>
              <a:t>et al</a:t>
            </a:r>
            <a:r>
              <a:rPr lang="en-US" sz="2000" dirty="0"/>
              <a:t>., 2008</a:t>
            </a:r>
            <a:r>
              <a:rPr lang="en-US" sz="2000" dirty="0" smtClean="0"/>
              <a:t>).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24514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8" t="33747" r="3443" b="22048"/>
          <a:stretch/>
        </p:blipFill>
        <p:spPr>
          <a:xfrm>
            <a:off x="4653940" y="1153362"/>
            <a:ext cx="4310548" cy="283464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26978"/>
            <a:ext cx="2152608" cy="2103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8578" y="1526978"/>
            <a:ext cx="1979406" cy="2103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2293370" y="4248824"/>
            <a:ext cx="4572000" cy="342786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US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Gambar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1. </a:t>
            </a:r>
            <a:r>
              <a:rPr lang="en-US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Lalat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BSF </a:t>
            </a:r>
            <a:r>
              <a:rPr lang="en-US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Jantan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kiri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dan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Betina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kanan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4289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Google Shape;86;p16"/>
          <p:cNvSpPr txBox="1">
            <a:spLocks/>
          </p:cNvSpPr>
          <p:nvPr/>
        </p:nvSpPr>
        <p:spPr>
          <a:xfrm>
            <a:off x="10886" y="469252"/>
            <a:ext cx="2926080" cy="457200"/>
          </a:xfrm>
          <a:prstGeom prst="rect">
            <a:avLst/>
          </a:prstGeom>
          <a:solidFill>
            <a:schemeClr val="bg1"/>
          </a:solidFill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d-ID" sz="2800" b="1" dirty="0" smtClean="0"/>
              <a:t>Life </a:t>
            </a:r>
            <a:r>
              <a:rPr lang="id-ID" sz="2800" b="1" dirty="0" smtClean="0"/>
              <a:t>Cycle</a:t>
            </a:r>
            <a:r>
              <a:rPr lang="en-US" sz="2800" b="1" dirty="0" smtClean="0"/>
              <a:t> BSF</a:t>
            </a:r>
            <a:r>
              <a:rPr lang="id-ID" sz="2800" b="1" dirty="0" smtClean="0"/>
              <a:t> </a:t>
            </a:r>
            <a:endParaRPr lang="id-ID" sz="2800" b="1" dirty="0"/>
          </a:p>
        </p:txBody>
      </p:sp>
      <p:sp>
        <p:nvSpPr>
          <p:cNvPr id="4" name="Google Shape;87;p16"/>
          <p:cNvSpPr txBox="1">
            <a:spLocks/>
          </p:cNvSpPr>
          <p:nvPr/>
        </p:nvSpPr>
        <p:spPr>
          <a:xfrm>
            <a:off x="4575904" y="987574"/>
            <a:ext cx="4297680" cy="1280160"/>
          </a:xfrm>
          <a:prstGeom prst="rect">
            <a:avLst/>
          </a:prstGeom>
          <a:solidFill>
            <a:schemeClr val="bg1"/>
          </a:solidFill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nn-NO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Lingkungan optimal: </a:t>
            </a:r>
          </a:p>
          <a:p>
            <a:pPr marL="457200" indent="0"/>
            <a:r>
              <a:rPr lang="nn-NO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Suhu 27 – 37ºC</a:t>
            </a:r>
          </a:p>
          <a:p>
            <a:pPr marL="457200" indent="0"/>
            <a:r>
              <a:rPr lang="nn-NO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Kelembapan 60 – 90 %</a:t>
            </a:r>
          </a:p>
          <a:p>
            <a:pPr marL="457200" indent="0"/>
            <a:r>
              <a:rPr lang="nn-NO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Sinar matahari langsung</a:t>
            </a:r>
            <a:endParaRPr lang="nn-NO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Google Shape;8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9552" y="982701"/>
            <a:ext cx="3931920" cy="32004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4572000" y="2355726"/>
            <a:ext cx="4297680" cy="2463560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1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Jumlah</a:t>
            </a: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Hari</a:t>
            </a: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en-US" sz="1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Daur</a:t>
            </a: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Hidup</a:t>
            </a: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Lalat</a:t>
            </a: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BSF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sz="1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Lalat</a:t>
            </a: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:  5 – 8 </a:t>
            </a:r>
            <a:r>
              <a:rPr lang="en-US" sz="1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hari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sz="1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Telur</a:t>
            </a: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:  2 – 4 </a:t>
            </a:r>
            <a:r>
              <a:rPr lang="en-US" sz="1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hari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Maggot :  2 – 3 </a:t>
            </a:r>
            <a:r>
              <a:rPr lang="en-US" sz="1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minggu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Pupa :  7 </a:t>
            </a:r>
            <a:r>
              <a:rPr lang="en-US" sz="1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hari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sz="1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Prepupa</a:t>
            </a: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:  7 </a:t>
            </a:r>
            <a:r>
              <a:rPr lang="en-US" sz="1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hari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Total </a:t>
            </a:r>
            <a:r>
              <a:rPr lang="en-US" sz="1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siklus</a:t>
            </a: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hidup</a:t>
            </a: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1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lalat</a:t>
            </a: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BSF </a:t>
            </a:r>
            <a:r>
              <a:rPr lang="en-US" sz="1600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antara</a:t>
            </a:r>
            <a:r>
              <a:rPr lang="en-US" sz="16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40 </a:t>
            </a:r>
            <a:r>
              <a:rPr lang="en-US" sz="1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sd</a:t>
            </a: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44 </a:t>
            </a:r>
            <a:r>
              <a:rPr lang="en-US" sz="1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hari</a:t>
            </a: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Perhatikan</a:t>
            </a: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dengan</a:t>
            </a: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baik</a:t>
            </a: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1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jumlah</a:t>
            </a: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hari</a:t>
            </a: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nya</a:t>
            </a: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0462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/>
          <p:nvPr/>
        </p:nvPicPr>
        <p:blipFill>
          <a:blip r:embed="rId3"/>
          <a:stretch>
            <a:fillRect/>
          </a:stretch>
        </p:blipFill>
        <p:spPr>
          <a:xfrm>
            <a:off x="35496" y="1285875"/>
            <a:ext cx="4575175" cy="2571750"/>
          </a:xfrm>
          <a:prstGeom prst="rect">
            <a:avLst/>
          </a:prstGeom>
        </p:spPr>
      </p:pic>
      <p:sp>
        <p:nvSpPr>
          <p:cNvPr id="5" name="Google Shape;80;p15"/>
          <p:cNvSpPr txBox="1">
            <a:spLocks/>
          </p:cNvSpPr>
          <p:nvPr/>
        </p:nvSpPr>
        <p:spPr>
          <a:xfrm>
            <a:off x="7032" y="6886"/>
            <a:ext cx="7468769" cy="548640"/>
          </a:xfrm>
          <a:prstGeom prst="rect">
            <a:avLst/>
          </a:prstGeom>
          <a:solidFill>
            <a:schemeClr val="bg1"/>
          </a:solidFill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Fasilitas ya</a:t>
            </a:r>
            <a:r>
              <a:rPr lang="en-ID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</a:t>
            </a:r>
            <a:r>
              <a:rPr lang="en-I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Diperlukan</a:t>
            </a:r>
            <a:r>
              <a:rPr lang="en-I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ID" sz="2800" dirty="0"/>
          </a:p>
        </p:txBody>
      </p:sp>
      <p:sp>
        <p:nvSpPr>
          <p:cNvPr id="6" name="Google Shape;94;p17">
            <a:extLst>
              <a:ext uri="{FF2B5EF4-FFF2-40B4-BE49-F238E27FC236}">
                <a16:creationId xmlns:a16="http://schemas.microsoft.com/office/drawing/2014/main" xmlns="" id="{56E14BBB-0553-49B4-987C-A48B7118C4C5}"/>
              </a:ext>
            </a:extLst>
          </p:cNvPr>
          <p:cNvSpPr txBox="1">
            <a:spLocks/>
          </p:cNvSpPr>
          <p:nvPr/>
        </p:nvSpPr>
        <p:spPr>
          <a:xfrm>
            <a:off x="4868375" y="1285875"/>
            <a:ext cx="4017920" cy="1554480"/>
          </a:xfrm>
          <a:prstGeom prst="rect">
            <a:avLst/>
          </a:prstGeom>
          <a:solidFill>
            <a:schemeClr val="bg1"/>
          </a:solidFill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ID" sz="1800" b="1" dirty="0" err="1" smtClean="0"/>
              <a:t>Kandang</a:t>
            </a:r>
            <a:r>
              <a:rPr lang="en-ID" sz="1800" b="1" dirty="0" smtClean="0"/>
              <a:t> : </a:t>
            </a:r>
            <a:r>
              <a:rPr lang="en-ID" sz="1800" dirty="0" err="1" smtClean="0"/>
              <a:t>Tempat</a:t>
            </a:r>
            <a:r>
              <a:rPr lang="en-ID" sz="1800" dirty="0" smtClean="0"/>
              <a:t> </a:t>
            </a:r>
            <a:r>
              <a:rPr lang="en-ID" sz="1800" dirty="0" err="1"/>
              <a:t>lalat</a:t>
            </a:r>
            <a:r>
              <a:rPr lang="en-ID" sz="1800" dirty="0"/>
              <a:t> </a:t>
            </a:r>
            <a:r>
              <a:rPr lang="en-ID" sz="1800" dirty="0" err="1"/>
              <a:t>dewasa</a:t>
            </a:r>
            <a:r>
              <a:rPr lang="en-ID" sz="1800" dirty="0"/>
              <a:t> </a:t>
            </a:r>
            <a:r>
              <a:rPr lang="en-ID" sz="1800" dirty="0" err="1" smtClean="0"/>
              <a:t>hidup</a:t>
            </a:r>
            <a:endParaRPr lang="en-ID" sz="1800" dirty="0"/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ID" sz="1800" dirty="0" err="1"/>
              <a:t>Syarat</a:t>
            </a:r>
            <a:r>
              <a:rPr lang="en-ID" sz="1800" dirty="0"/>
              <a:t> :</a:t>
            </a:r>
            <a:br>
              <a:rPr lang="en-ID" sz="1800" dirty="0"/>
            </a:br>
            <a:r>
              <a:rPr lang="en-ID" sz="1800" dirty="0"/>
              <a:t>- </a:t>
            </a:r>
            <a:r>
              <a:rPr lang="en-ID" sz="1800" dirty="0" err="1"/>
              <a:t>Kelembapan</a:t>
            </a:r>
            <a:r>
              <a:rPr lang="en-ID" sz="1800" dirty="0"/>
              <a:t> &gt; 75%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ID" sz="1800" dirty="0"/>
              <a:t>- </a:t>
            </a:r>
            <a:r>
              <a:rPr lang="en-ID" sz="1800" dirty="0" err="1"/>
              <a:t>Suhu</a:t>
            </a:r>
            <a:r>
              <a:rPr lang="en-ID" sz="1800" dirty="0"/>
              <a:t> 28 - 30° C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ID" sz="1800" dirty="0"/>
              <a:t>- </a:t>
            </a:r>
            <a:r>
              <a:rPr lang="en-ID" sz="1800" dirty="0" err="1"/>
              <a:t>Mendapatkan</a:t>
            </a:r>
            <a:r>
              <a:rPr lang="en-ID" sz="1800" dirty="0"/>
              <a:t> </a:t>
            </a:r>
            <a:r>
              <a:rPr lang="en-ID" sz="1800" dirty="0" err="1"/>
              <a:t>sinar</a:t>
            </a:r>
            <a:r>
              <a:rPr lang="en-ID" sz="1800" dirty="0"/>
              <a:t> </a:t>
            </a:r>
            <a:r>
              <a:rPr lang="en-ID" sz="1800" dirty="0" err="1"/>
              <a:t>matahari</a:t>
            </a:r>
            <a:endParaRPr lang="en-ID" sz="1800" dirty="0"/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ID" sz="1800" dirty="0"/>
              <a:t>- </a:t>
            </a:r>
            <a:r>
              <a:rPr lang="en-ID" sz="1800" dirty="0" err="1"/>
              <a:t>Tersedia</a:t>
            </a:r>
            <a:r>
              <a:rPr lang="en-ID" sz="1800" dirty="0"/>
              <a:t> </a:t>
            </a:r>
            <a:r>
              <a:rPr lang="en-ID" sz="1800" dirty="0" err="1"/>
              <a:t>tempat</a:t>
            </a:r>
            <a:r>
              <a:rPr lang="en-ID" sz="1800" dirty="0"/>
              <a:t> </a:t>
            </a:r>
            <a:r>
              <a:rPr lang="en-ID" sz="1800" dirty="0" err="1"/>
              <a:t>bertelur</a:t>
            </a:r>
            <a:r>
              <a:rPr lang="en-ID" sz="1800" dirty="0"/>
              <a:t> (</a:t>
            </a:r>
            <a:r>
              <a:rPr lang="en-ID" sz="1800" dirty="0" err="1"/>
              <a:t>kayu</a:t>
            </a:r>
            <a:r>
              <a:rPr lang="en-ID" sz="1800" dirty="0" smtClean="0"/>
              <a:t>)</a:t>
            </a:r>
            <a:endParaRPr lang="id-ID" sz="1800" dirty="0"/>
          </a:p>
        </p:txBody>
      </p:sp>
    </p:spTree>
    <p:extLst>
      <p:ext uri="{BB962C8B-B14F-4D97-AF65-F5344CB8AC3E}">
        <p14:creationId xmlns:p14="http://schemas.microsoft.com/office/powerpoint/2010/main" val="912704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7288" y="987574"/>
            <a:ext cx="4267200" cy="3200400"/>
          </a:xfrm>
          <a:prstGeom prst="rect">
            <a:avLst/>
          </a:prstGeom>
        </p:spPr>
      </p:pic>
      <p:sp>
        <p:nvSpPr>
          <p:cNvPr id="5" name="Google Shape;80;p15"/>
          <p:cNvSpPr txBox="1">
            <a:spLocks/>
          </p:cNvSpPr>
          <p:nvPr/>
        </p:nvSpPr>
        <p:spPr>
          <a:xfrm>
            <a:off x="7032" y="-9652"/>
            <a:ext cx="7468769" cy="548640"/>
          </a:xfrm>
          <a:prstGeom prst="rect">
            <a:avLst/>
          </a:prstGeom>
          <a:solidFill>
            <a:schemeClr val="bg1"/>
          </a:solidFill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Fasilitas ya</a:t>
            </a:r>
            <a:r>
              <a:rPr lang="en-ID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</a:t>
            </a:r>
            <a:r>
              <a:rPr lang="en-I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Diperlukan</a:t>
            </a:r>
            <a:r>
              <a:rPr lang="en-I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ID" sz="2800" dirty="0"/>
          </a:p>
        </p:txBody>
      </p:sp>
      <p:sp>
        <p:nvSpPr>
          <p:cNvPr id="6" name="Google Shape;94;p17">
            <a:extLst>
              <a:ext uri="{FF2B5EF4-FFF2-40B4-BE49-F238E27FC236}">
                <a16:creationId xmlns:a16="http://schemas.microsoft.com/office/drawing/2014/main" xmlns="" id="{17D5583E-8848-457A-B20F-6B02C19CCCBC}"/>
              </a:ext>
            </a:extLst>
          </p:cNvPr>
          <p:cNvSpPr txBox="1">
            <a:spLocks/>
          </p:cNvSpPr>
          <p:nvPr/>
        </p:nvSpPr>
        <p:spPr>
          <a:xfrm>
            <a:off x="245524" y="1568182"/>
            <a:ext cx="4206240" cy="2011680"/>
          </a:xfrm>
          <a:prstGeom prst="rect">
            <a:avLst/>
          </a:prstGeom>
          <a:solidFill>
            <a:schemeClr val="bg1"/>
          </a:solidFill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ID" sz="1800" b="1" dirty="0" err="1" smtClean="0"/>
              <a:t>Bioreaktor</a:t>
            </a:r>
            <a:r>
              <a:rPr lang="en-ID" sz="1800" b="1" dirty="0" smtClean="0"/>
              <a:t>: </a:t>
            </a:r>
            <a:r>
              <a:rPr lang="en-ID" sz="1800" dirty="0" err="1" smtClean="0"/>
              <a:t>Tempat</a:t>
            </a:r>
            <a:r>
              <a:rPr lang="en-ID" sz="1800" dirty="0" smtClean="0"/>
              <a:t> </a:t>
            </a:r>
            <a:r>
              <a:rPr lang="en-ID" sz="1800" dirty="0"/>
              <a:t>larva </a:t>
            </a:r>
            <a:r>
              <a:rPr lang="en-ID" sz="1800" dirty="0" err="1"/>
              <a:t>memproses</a:t>
            </a:r>
            <a:r>
              <a:rPr lang="en-ID" sz="1800" dirty="0"/>
              <a:t> </a:t>
            </a:r>
            <a:r>
              <a:rPr lang="en-ID" sz="1800" dirty="0" err="1"/>
              <a:t>limbah</a:t>
            </a:r>
            <a:r>
              <a:rPr lang="en-ID" sz="1800" dirty="0"/>
              <a:t> </a:t>
            </a:r>
            <a:r>
              <a:rPr lang="en-ID" sz="1800" dirty="0" err="1"/>
              <a:t>organik</a:t>
            </a:r>
            <a:r>
              <a:rPr lang="en-ID" sz="1800" dirty="0"/>
              <a:t>.</a:t>
            </a:r>
          </a:p>
          <a:p>
            <a:pPr marL="347663" indent="-293688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ID" sz="1800" dirty="0" err="1" smtClean="0"/>
              <a:t>Syarat</a:t>
            </a:r>
            <a:r>
              <a:rPr lang="en-ID" sz="1800" dirty="0" smtClean="0"/>
              <a:t> </a:t>
            </a:r>
            <a:r>
              <a:rPr lang="en-ID" sz="1800" dirty="0"/>
              <a:t>:</a:t>
            </a:r>
            <a:br>
              <a:rPr lang="en-ID" sz="1800" dirty="0"/>
            </a:br>
            <a:r>
              <a:rPr lang="en-ID" sz="1800" dirty="0"/>
              <a:t>- Kadar air </a:t>
            </a:r>
            <a:r>
              <a:rPr lang="en-ID" sz="1800" dirty="0" err="1"/>
              <a:t>pakan</a:t>
            </a:r>
            <a:r>
              <a:rPr lang="en-ID" sz="1800" dirty="0"/>
              <a:t> </a:t>
            </a:r>
            <a:r>
              <a:rPr lang="en-ID" sz="1800" dirty="0" smtClean="0"/>
              <a:t>40-70</a:t>
            </a:r>
            <a:r>
              <a:rPr lang="en-ID" sz="1800" dirty="0"/>
              <a:t>%</a:t>
            </a:r>
          </a:p>
          <a:p>
            <a:pPr marL="347663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ID" sz="1800" dirty="0"/>
              <a:t>- </a:t>
            </a:r>
            <a:r>
              <a:rPr lang="en-ID" sz="1800" dirty="0" err="1"/>
              <a:t>Suhu</a:t>
            </a:r>
            <a:r>
              <a:rPr lang="en-ID" sz="1800" dirty="0"/>
              <a:t> 25 - 35° </a:t>
            </a:r>
            <a:r>
              <a:rPr lang="en-ID" sz="1800" dirty="0" smtClean="0"/>
              <a:t>C</a:t>
            </a:r>
            <a:endParaRPr lang="en-ID" sz="1800" dirty="0"/>
          </a:p>
          <a:p>
            <a:pPr marL="347663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ID" sz="1800" dirty="0"/>
              <a:t>- </a:t>
            </a:r>
            <a:r>
              <a:rPr lang="en-ID" sz="1800" dirty="0" err="1"/>
              <a:t>Ketinggian</a:t>
            </a:r>
            <a:r>
              <a:rPr lang="en-ID" sz="1800" dirty="0"/>
              <a:t> </a:t>
            </a:r>
            <a:r>
              <a:rPr lang="en-ID" sz="1800" dirty="0" err="1"/>
              <a:t>substrat</a:t>
            </a:r>
            <a:r>
              <a:rPr lang="en-ID" sz="1800" dirty="0"/>
              <a:t> </a:t>
            </a:r>
            <a:r>
              <a:rPr lang="en-ID" sz="1800" dirty="0" smtClean="0"/>
              <a:t>5 cm</a:t>
            </a:r>
            <a:endParaRPr lang="en-ID" sz="1800" dirty="0"/>
          </a:p>
        </p:txBody>
      </p:sp>
      <p:sp>
        <p:nvSpPr>
          <p:cNvPr id="7" name="Rectangle 6"/>
          <p:cNvSpPr/>
          <p:nvPr/>
        </p:nvSpPr>
        <p:spPr>
          <a:xfrm>
            <a:off x="4860032" y="4267228"/>
            <a:ext cx="2501710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dirty="0" err="1"/>
              <a:t>Penetasan</a:t>
            </a:r>
            <a:r>
              <a:rPr lang="en-US" dirty="0"/>
              <a:t> </a:t>
            </a:r>
            <a:r>
              <a:rPr lang="en-US" dirty="0" err="1"/>
              <a:t>telur-telur</a:t>
            </a:r>
            <a:r>
              <a:rPr lang="en-US" dirty="0"/>
              <a:t> </a:t>
            </a:r>
            <a:r>
              <a:rPr lang="en-US" dirty="0" err="1"/>
              <a:t>bsf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3592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977298"/>
            <a:ext cx="4267200" cy="3200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969996"/>
            <a:ext cx="4267200" cy="3200400"/>
          </a:xfrm>
          <a:prstGeom prst="rect">
            <a:avLst/>
          </a:prstGeom>
        </p:spPr>
      </p:pic>
      <p:sp>
        <p:nvSpPr>
          <p:cNvPr id="5" name="Google Shape;80;p15"/>
          <p:cNvSpPr txBox="1">
            <a:spLocks/>
          </p:cNvSpPr>
          <p:nvPr/>
        </p:nvSpPr>
        <p:spPr>
          <a:xfrm>
            <a:off x="7032" y="-9652"/>
            <a:ext cx="7468769" cy="548640"/>
          </a:xfrm>
          <a:prstGeom prst="rect">
            <a:avLst/>
          </a:prstGeom>
          <a:solidFill>
            <a:schemeClr val="bg1"/>
          </a:solidFill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Fasilitas ya</a:t>
            </a:r>
            <a:r>
              <a:rPr lang="en-ID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</a:t>
            </a:r>
            <a:r>
              <a:rPr lang="en-I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Diperlukan</a:t>
            </a:r>
            <a:r>
              <a:rPr lang="en-I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ID" sz="2800" dirty="0"/>
          </a:p>
        </p:txBody>
      </p:sp>
    </p:spTree>
    <p:extLst>
      <p:ext uri="{BB962C8B-B14F-4D97-AF65-F5344CB8AC3E}">
        <p14:creationId xmlns:p14="http://schemas.microsoft.com/office/powerpoint/2010/main" val="768390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971550"/>
            <a:ext cx="4267200" cy="3200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443018"/>
            <a:ext cx="3200400" cy="4267200"/>
          </a:xfrm>
          <a:prstGeom prst="rect">
            <a:avLst/>
          </a:prstGeom>
        </p:spPr>
      </p:pic>
      <p:sp>
        <p:nvSpPr>
          <p:cNvPr id="5" name="Google Shape;80;p15"/>
          <p:cNvSpPr txBox="1">
            <a:spLocks/>
          </p:cNvSpPr>
          <p:nvPr/>
        </p:nvSpPr>
        <p:spPr>
          <a:xfrm>
            <a:off x="7032" y="-9652"/>
            <a:ext cx="7468769" cy="548640"/>
          </a:xfrm>
          <a:prstGeom prst="rect">
            <a:avLst/>
          </a:prstGeom>
          <a:solidFill>
            <a:schemeClr val="bg1"/>
          </a:solidFill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Fasilitas ya</a:t>
            </a:r>
            <a:r>
              <a:rPr lang="en-ID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</a:t>
            </a:r>
            <a:r>
              <a:rPr lang="en-I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D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Diperlukan</a:t>
            </a:r>
            <a:r>
              <a:rPr lang="en-I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ID" sz="2800" dirty="0"/>
          </a:p>
        </p:txBody>
      </p:sp>
    </p:spTree>
    <p:extLst>
      <p:ext uri="{BB962C8B-B14F-4D97-AF65-F5344CB8AC3E}">
        <p14:creationId xmlns:p14="http://schemas.microsoft.com/office/powerpoint/2010/main" val="1524890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283" y="1200150"/>
            <a:ext cx="4525433" cy="3394075"/>
          </a:xfr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976688"/>
            <a:ext cx="4267200" cy="3200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439974"/>
            <a:ext cx="3200400" cy="4267200"/>
          </a:xfrm>
          <a:prstGeom prst="rect">
            <a:avLst/>
          </a:prstGeom>
        </p:spPr>
      </p:pic>
      <p:sp>
        <p:nvSpPr>
          <p:cNvPr id="8" name="Google Shape;80;p15"/>
          <p:cNvSpPr txBox="1">
            <a:spLocks/>
          </p:cNvSpPr>
          <p:nvPr/>
        </p:nvSpPr>
        <p:spPr>
          <a:xfrm>
            <a:off x="7032" y="-9652"/>
            <a:ext cx="7468769" cy="548640"/>
          </a:xfrm>
          <a:prstGeom prst="rect">
            <a:avLst/>
          </a:prstGeom>
          <a:solidFill>
            <a:schemeClr val="bg1"/>
          </a:solidFill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" sz="2800" b="1" dirty="0"/>
              <a:t>Fasilitas ya</a:t>
            </a:r>
            <a:r>
              <a:rPr lang="en-ID" sz="2800" b="1" dirty="0" err="1"/>
              <a:t>ng</a:t>
            </a:r>
            <a:r>
              <a:rPr lang="en-ID" sz="2800" b="1" dirty="0"/>
              <a:t> </a:t>
            </a:r>
            <a:r>
              <a:rPr lang="en-ID" sz="2800" b="1" dirty="0" err="1"/>
              <a:t>Diperlukan</a:t>
            </a:r>
            <a:r>
              <a:rPr lang="en-ID" sz="2800" b="1" dirty="0"/>
              <a:t> </a:t>
            </a:r>
            <a:endParaRPr lang="en-ID" sz="2800" dirty="0"/>
          </a:p>
        </p:txBody>
      </p:sp>
    </p:spTree>
    <p:extLst>
      <p:ext uri="{BB962C8B-B14F-4D97-AF65-F5344CB8AC3E}">
        <p14:creationId xmlns:p14="http://schemas.microsoft.com/office/powerpoint/2010/main" val="448344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2984</TotalTime>
  <Words>653</Words>
  <Application>Microsoft Office PowerPoint</Application>
  <PresentationFormat>On-screen Show (16:9)</PresentationFormat>
  <Paragraphs>231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ismail - [2010]</dc:creator>
  <cp:lastModifiedBy>Owner</cp:lastModifiedBy>
  <cp:revision>171</cp:revision>
  <cp:lastPrinted>2020-08-29T06:12:07Z</cp:lastPrinted>
  <dcterms:created xsi:type="dcterms:W3CDTF">2020-05-30T02:02:12Z</dcterms:created>
  <dcterms:modified xsi:type="dcterms:W3CDTF">2020-08-31T15:16:13Z</dcterms:modified>
</cp:coreProperties>
</file>